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 id="450" r:id="rId202"/>
    <p:sldId id="451" r:id="rId203"/>
    <p:sldId id="452" r:id="rId204"/>
    <p:sldId id="453" r:id="rId205"/>
    <p:sldId id="454" r:id="rId206"/>
    <p:sldId id="455" r:id="rId207"/>
    <p:sldId id="456" r:id="rId208"/>
    <p:sldId id="457" r:id="rId209"/>
    <p:sldId id="458" r:id="rId210"/>
    <p:sldId id="459" r:id="rId211"/>
    <p:sldId id="460" r:id="rId212"/>
    <p:sldId id="461" r:id="rId213"/>
    <p:sldId id="462" r:id="rId214"/>
    <p:sldId id="463" r:id="rId215"/>
    <p:sldId id="464" r:id="rId216"/>
    <p:sldId id="465" r:id="rId217"/>
    <p:sldId id="466" r:id="rId218"/>
    <p:sldId id="467" r:id="rId219"/>
    <p:sldId id="468" r:id="rId220"/>
    <p:sldId id="469" r:id="rId221"/>
    <p:sldId id="470" r:id="rId222"/>
    <p:sldId id="471" r:id="rId223"/>
    <p:sldId id="472" r:id="rId224"/>
    <p:sldId id="473" r:id="rId225"/>
    <p:sldId id="474" r:id="rId226"/>
    <p:sldId id="475" r:id="rId227"/>
    <p:sldId id="476" r:id="rId228"/>
    <p:sldId id="477" r:id="rId229"/>
    <p:sldId id="478" r:id="rId230"/>
    <p:sldId id="479" r:id="rId231"/>
    <p:sldId id="480" r:id="rId232"/>
    <p:sldId id="481" r:id="rId233"/>
    <p:sldId id="482" r:id="rId234"/>
    <p:sldId id="483" r:id="rId235"/>
    <p:sldId id="484" r:id="rId236"/>
    <p:sldId id="485" r:id="rId237"/>
    <p:sldId id="486" r:id="rId238"/>
    <p:sldId id="487" r:id="rId239"/>
    <p:sldId id="488" r:id="rId240"/>
    <p:sldId id="489" r:id="rId241"/>
    <p:sldId id="490" r:id="rId242"/>
    <p:sldId id="491" r:id="rId243"/>
    <p:sldId id="492" r:id="rId244"/>
    <p:sldId id="493" r:id="rId245"/>
    <p:sldId id="494" r:id="rId246"/>
    <p:sldId id="495" r:id="rId247"/>
    <p:sldId id="496" r:id="rId248"/>
    <p:sldId id="497" r:id="rId249"/>
    <p:sldId id="498" r:id="rId250"/>
    <p:sldId id="499" r:id="rId251"/>
    <p:sldId id="500" r:id="rId252"/>
    <p:sldId id="501" r:id="rId253"/>
    <p:sldId id="502" r:id="rId254"/>
    <p:sldId id="503" r:id="rId255"/>
    <p:sldId id="504" r:id="rId256"/>
    <p:sldId id="505" r:id="rId257"/>
    <p:sldId id="506" r:id="rId258"/>
    <p:sldId id="507" r:id="rId259"/>
    <p:sldId id="508" r:id="rId260"/>
    <p:sldId id="509" r:id="rId261"/>
    <p:sldId id="510" r:id="rId262"/>
    <p:sldId id="511" r:id="rId263"/>
    <p:sldId id="512" r:id="rId264"/>
    <p:sldId id="513" r:id="rId265"/>
    <p:sldId id="514" r:id="rId266"/>
    <p:sldId id="515" r:id="rId267"/>
    <p:sldId id="516" r:id="rId268"/>
    <p:sldId id="517" r:id="rId269"/>
    <p:sldId id="518" r:id="rId270"/>
    <p:sldId id="519" r:id="rId271"/>
    <p:sldId id="520" r:id="rId272"/>
    <p:sldId id="521" r:id="rId273"/>
    <p:sldId id="522" r:id="rId274"/>
    <p:sldId id="523" r:id="rId275"/>
    <p:sldId id="524" r:id="rId276"/>
    <p:sldId id="525" r:id="rId277"/>
    <p:sldId id="526" r:id="rId278"/>
    <p:sldId id="527" r:id="rId279"/>
    <p:sldId id="528" r:id="rId280"/>
    <p:sldId id="529" r:id="rId281"/>
    <p:sldId id="530" r:id="rId282"/>
    <p:sldId id="531" r:id="rId283"/>
    <p:sldId id="532" r:id="rId284"/>
    <p:sldId id="533" r:id="rId285"/>
    <p:sldId id="534" r:id="rId286"/>
    <p:sldId id="535" r:id="rId287"/>
    <p:sldId id="536" r:id="rId288"/>
    <p:sldId id="537" r:id="rId289"/>
    <p:sldId id="538" r:id="rId290"/>
    <p:sldId id="539" r:id="rId291"/>
    <p:sldId id="540" r:id="rId292"/>
    <p:sldId id="541" r:id="rId293"/>
    <p:sldId id="542" r:id="rId294"/>
    <p:sldId id="543" r:id="rId295"/>
    <p:sldId id="544" r:id="rId296"/>
    <p:sldId id="545" r:id="rId297"/>
    <p:sldId id="546" r:id="rId298"/>
    <p:sldId id="547" r:id="rId299"/>
    <p:sldId id="548" r:id="rId300"/>
    <p:sldId id="549" r:id="rId301"/>
    <p:sldId id="550" r:id="rId302"/>
    <p:sldId id="551" r:id="rId303"/>
    <p:sldId id="552" r:id="rId30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 Id="rId148" Type="http://schemas.openxmlformats.org/officeDocument/2006/relationships/slide" Target="slides/slide141.xml"/><Relationship Id="rId149" Type="http://schemas.openxmlformats.org/officeDocument/2006/relationships/slide" Target="slides/slide142.xml"/><Relationship Id="rId150" Type="http://schemas.openxmlformats.org/officeDocument/2006/relationships/slide" Target="slides/slide143.xml"/><Relationship Id="rId151" Type="http://schemas.openxmlformats.org/officeDocument/2006/relationships/slide" Target="slides/slide144.xml"/><Relationship Id="rId152" Type="http://schemas.openxmlformats.org/officeDocument/2006/relationships/slide" Target="slides/slide145.xml"/><Relationship Id="rId153" Type="http://schemas.openxmlformats.org/officeDocument/2006/relationships/slide" Target="slides/slide146.xml"/><Relationship Id="rId154" Type="http://schemas.openxmlformats.org/officeDocument/2006/relationships/slide" Target="slides/slide147.xml"/><Relationship Id="rId155" Type="http://schemas.openxmlformats.org/officeDocument/2006/relationships/slide" Target="slides/slide148.xml"/><Relationship Id="rId156" Type="http://schemas.openxmlformats.org/officeDocument/2006/relationships/slide" Target="slides/slide149.xml"/><Relationship Id="rId157" Type="http://schemas.openxmlformats.org/officeDocument/2006/relationships/slide" Target="slides/slide150.xml"/><Relationship Id="rId158" Type="http://schemas.openxmlformats.org/officeDocument/2006/relationships/slide" Target="slides/slide151.xml"/><Relationship Id="rId159" Type="http://schemas.openxmlformats.org/officeDocument/2006/relationships/slide" Target="slides/slide152.xml"/><Relationship Id="rId160" Type="http://schemas.openxmlformats.org/officeDocument/2006/relationships/slide" Target="slides/slide153.xml"/><Relationship Id="rId161" Type="http://schemas.openxmlformats.org/officeDocument/2006/relationships/slide" Target="slides/slide154.xml"/><Relationship Id="rId162" Type="http://schemas.openxmlformats.org/officeDocument/2006/relationships/slide" Target="slides/slide155.xml"/><Relationship Id="rId163" Type="http://schemas.openxmlformats.org/officeDocument/2006/relationships/slide" Target="slides/slide156.xml"/><Relationship Id="rId164" Type="http://schemas.openxmlformats.org/officeDocument/2006/relationships/slide" Target="slides/slide157.xml"/><Relationship Id="rId165" Type="http://schemas.openxmlformats.org/officeDocument/2006/relationships/slide" Target="slides/slide158.xml"/><Relationship Id="rId166" Type="http://schemas.openxmlformats.org/officeDocument/2006/relationships/slide" Target="slides/slide159.xml"/><Relationship Id="rId167" Type="http://schemas.openxmlformats.org/officeDocument/2006/relationships/slide" Target="slides/slide160.xml"/><Relationship Id="rId168" Type="http://schemas.openxmlformats.org/officeDocument/2006/relationships/slide" Target="slides/slide161.xml"/><Relationship Id="rId169" Type="http://schemas.openxmlformats.org/officeDocument/2006/relationships/slide" Target="slides/slide162.xml"/><Relationship Id="rId170" Type="http://schemas.openxmlformats.org/officeDocument/2006/relationships/slide" Target="slides/slide163.xml"/><Relationship Id="rId171" Type="http://schemas.openxmlformats.org/officeDocument/2006/relationships/slide" Target="slides/slide164.xml"/><Relationship Id="rId172" Type="http://schemas.openxmlformats.org/officeDocument/2006/relationships/slide" Target="slides/slide165.xml"/><Relationship Id="rId173" Type="http://schemas.openxmlformats.org/officeDocument/2006/relationships/slide" Target="slides/slide166.xml"/><Relationship Id="rId174" Type="http://schemas.openxmlformats.org/officeDocument/2006/relationships/slide" Target="slides/slide167.xml"/><Relationship Id="rId175" Type="http://schemas.openxmlformats.org/officeDocument/2006/relationships/slide" Target="slides/slide168.xml"/><Relationship Id="rId176" Type="http://schemas.openxmlformats.org/officeDocument/2006/relationships/slide" Target="slides/slide169.xml"/><Relationship Id="rId177" Type="http://schemas.openxmlformats.org/officeDocument/2006/relationships/slide" Target="slides/slide170.xml"/><Relationship Id="rId178" Type="http://schemas.openxmlformats.org/officeDocument/2006/relationships/slide" Target="slides/slide171.xml"/><Relationship Id="rId179" Type="http://schemas.openxmlformats.org/officeDocument/2006/relationships/slide" Target="slides/slide172.xml"/><Relationship Id="rId180" Type="http://schemas.openxmlformats.org/officeDocument/2006/relationships/slide" Target="slides/slide173.xml"/><Relationship Id="rId181" Type="http://schemas.openxmlformats.org/officeDocument/2006/relationships/slide" Target="slides/slide174.xml"/><Relationship Id="rId182" Type="http://schemas.openxmlformats.org/officeDocument/2006/relationships/slide" Target="slides/slide175.xml"/><Relationship Id="rId183" Type="http://schemas.openxmlformats.org/officeDocument/2006/relationships/slide" Target="slides/slide176.xml"/><Relationship Id="rId184" Type="http://schemas.openxmlformats.org/officeDocument/2006/relationships/slide" Target="slides/slide177.xml"/><Relationship Id="rId185" Type="http://schemas.openxmlformats.org/officeDocument/2006/relationships/slide" Target="slides/slide178.xml"/><Relationship Id="rId186" Type="http://schemas.openxmlformats.org/officeDocument/2006/relationships/slide" Target="slides/slide179.xml"/><Relationship Id="rId187" Type="http://schemas.openxmlformats.org/officeDocument/2006/relationships/slide" Target="slides/slide180.xml"/><Relationship Id="rId188" Type="http://schemas.openxmlformats.org/officeDocument/2006/relationships/slide" Target="slides/slide181.xml"/><Relationship Id="rId189" Type="http://schemas.openxmlformats.org/officeDocument/2006/relationships/slide" Target="slides/slide182.xml"/><Relationship Id="rId190" Type="http://schemas.openxmlformats.org/officeDocument/2006/relationships/slide" Target="slides/slide183.xml"/><Relationship Id="rId191" Type="http://schemas.openxmlformats.org/officeDocument/2006/relationships/slide" Target="slides/slide184.xml"/><Relationship Id="rId192" Type="http://schemas.openxmlformats.org/officeDocument/2006/relationships/slide" Target="slides/slide185.xml"/><Relationship Id="rId193" Type="http://schemas.openxmlformats.org/officeDocument/2006/relationships/slide" Target="slides/slide186.xml"/><Relationship Id="rId194" Type="http://schemas.openxmlformats.org/officeDocument/2006/relationships/slide" Target="slides/slide187.xml"/><Relationship Id="rId195" Type="http://schemas.openxmlformats.org/officeDocument/2006/relationships/slide" Target="slides/slide188.xml"/><Relationship Id="rId196" Type="http://schemas.openxmlformats.org/officeDocument/2006/relationships/slide" Target="slides/slide189.xml"/><Relationship Id="rId197" Type="http://schemas.openxmlformats.org/officeDocument/2006/relationships/slide" Target="slides/slide190.xml"/><Relationship Id="rId198" Type="http://schemas.openxmlformats.org/officeDocument/2006/relationships/slide" Target="slides/slide191.xml"/><Relationship Id="rId199" Type="http://schemas.openxmlformats.org/officeDocument/2006/relationships/slide" Target="slides/slide192.xml"/><Relationship Id="rId200" Type="http://schemas.openxmlformats.org/officeDocument/2006/relationships/slide" Target="slides/slide193.xml"/><Relationship Id="rId201" Type="http://schemas.openxmlformats.org/officeDocument/2006/relationships/slide" Target="slides/slide194.xml"/><Relationship Id="rId202" Type="http://schemas.openxmlformats.org/officeDocument/2006/relationships/slide" Target="slides/slide195.xml"/><Relationship Id="rId203" Type="http://schemas.openxmlformats.org/officeDocument/2006/relationships/slide" Target="slides/slide196.xml"/><Relationship Id="rId204" Type="http://schemas.openxmlformats.org/officeDocument/2006/relationships/slide" Target="slides/slide197.xml"/><Relationship Id="rId205" Type="http://schemas.openxmlformats.org/officeDocument/2006/relationships/slide" Target="slides/slide198.xml"/><Relationship Id="rId206" Type="http://schemas.openxmlformats.org/officeDocument/2006/relationships/slide" Target="slides/slide199.xml"/><Relationship Id="rId207" Type="http://schemas.openxmlformats.org/officeDocument/2006/relationships/slide" Target="slides/slide200.xml"/><Relationship Id="rId208" Type="http://schemas.openxmlformats.org/officeDocument/2006/relationships/slide" Target="slides/slide201.xml"/><Relationship Id="rId209" Type="http://schemas.openxmlformats.org/officeDocument/2006/relationships/slide" Target="slides/slide202.xml"/><Relationship Id="rId210" Type="http://schemas.openxmlformats.org/officeDocument/2006/relationships/slide" Target="slides/slide203.xml"/><Relationship Id="rId211" Type="http://schemas.openxmlformats.org/officeDocument/2006/relationships/slide" Target="slides/slide204.xml"/><Relationship Id="rId212" Type="http://schemas.openxmlformats.org/officeDocument/2006/relationships/slide" Target="slides/slide205.xml"/><Relationship Id="rId213" Type="http://schemas.openxmlformats.org/officeDocument/2006/relationships/slide" Target="slides/slide206.xml"/><Relationship Id="rId214" Type="http://schemas.openxmlformats.org/officeDocument/2006/relationships/slide" Target="slides/slide207.xml"/><Relationship Id="rId215" Type="http://schemas.openxmlformats.org/officeDocument/2006/relationships/slide" Target="slides/slide208.xml"/><Relationship Id="rId216" Type="http://schemas.openxmlformats.org/officeDocument/2006/relationships/slide" Target="slides/slide209.xml"/><Relationship Id="rId217" Type="http://schemas.openxmlformats.org/officeDocument/2006/relationships/slide" Target="slides/slide210.xml"/><Relationship Id="rId218" Type="http://schemas.openxmlformats.org/officeDocument/2006/relationships/slide" Target="slides/slide211.xml"/><Relationship Id="rId219" Type="http://schemas.openxmlformats.org/officeDocument/2006/relationships/slide" Target="slides/slide212.xml"/><Relationship Id="rId220" Type="http://schemas.openxmlformats.org/officeDocument/2006/relationships/slide" Target="slides/slide213.xml"/><Relationship Id="rId221" Type="http://schemas.openxmlformats.org/officeDocument/2006/relationships/slide" Target="slides/slide214.xml"/><Relationship Id="rId222" Type="http://schemas.openxmlformats.org/officeDocument/2006/relationships/slide" Target="slides/slide215.xml"/><Relationship Id="rId223" Type="http://schemas.openxmlformats.org/officeDocument/2006/relationships/slide" Target="slides/slide216.xml"/><Relationship Id="rId224" Type="http://schemas.openxmlformats.org/officeDocument/2006/relationships/slide" Target="slides/slide217.xml"/><Relationship Id="rId225" Type="http://schemas.openxmlformats.org/officeDocument/2006/relationships/slide" Target="slides/slide218.xml"/><Relationship Id="rId226" Type="http://schemas.openxmlformats.org/officeDocument/2006/relationships/slide" Target="slides/slide219.xml"/><Relationship Id="rId227" Type="http://schemas.openxmlformats.org/officeDocument/2006/relationships/slide" Target="slides/slide220.xml"/><Relationship Id="rId228" Type="http://schemas.openxmlformats.org/officeDocument/2006/relationships/slide" Target="slides/slide221.xml"/><Relationship Id="rId229" Type="http://schemas.openxmlformats.org/officeDocument/2006/relationships/slide" Target="slides/slide222.xml"/><Relationship Id="rId230" Type="http://schemas.openxmlformats.org/officeDocument/2006/relationships/slide" Target="slides/slide223.xml"/><Relationship Id="rId231" Type="http://schemas.openxmlformats.org/officeDocument/2006/relationships/slide" Target="slides/slide224.xml"/><Relationship Id="rId232" Type="http://schemas.openxmlformats.org/officeDocument/2006/relationships/slide" Target="slides/slide225.xml"/><Relationship Id="rId233" Type="http://schemas.openxmlformats.org/officeDocument/2006/relationships/slide" Target="slides/slide226.xml"/><Relationship Id="rId234" Type="http://schemas.openxmlformats.org/officeDocument/2006/relationships/slide" Target="slides/slide227.xml"/><Relationship Id="rId235" Type="http://schemas.openxmlformats.org/officeDocument/2006/relationships/slide" Target="slides/slide228.xml"/><Relationship Id="rId236" Type="http://schemas.openxmlformats.org/officeDocument/2006/relationships/slide" Target="slides/slide229.xml"/><Relationship Id="rId237" Type="http://schemas.openxmlformats.org/officeDocument/2006/relationships/slide" Target="slides/slide230.xml"/><Relationship Id="rId238" Type="http://schemas.openxmlformats.org/officeDocument/2006/relationships/slide" Target="slides/slide231.xml"/><Relationship Id="rId239" Type="http://schemas.openxmlformats.org/officeDocument/2006/relationships/slide" Target="slides/slide232.xml"/><Relationship Id="rId240" Type="http://schemas.openxmlformats.org/officeDocument/2006/relationships/slide" Target="slides/slide233.xml"/><Relationship Id="rId241" Type="http://schemas.openxmlformats.org/officeDocument/2006/relationships/slide" Target="slides/slide234.xml"/><Relationship Id="rId242" Type="http://schemas.openxmlformats.org/officeDocument/2006/relationships/slide" Target="slides/slide235.xml"/><Relationship Id="rId243" Type="http://schemas.openxmlformats.org/officeDocument/2006/relationships/slide" Target="slides/slide236.xml"/><Relationship Id="rId244" Type="http://schemas.openxmlformats.org/officeDocument/2006/relationships/slide" Target="slides/slide237.xml"/><Relationship Id="rId245" Type="http://schemas.openxmlformats.org/officeDocument/2006/relationships/slide" Target="slides/slide238.xml"/><Relationship Id="rId246" Type="http://schemas.openxmlformats.org/officeDocument/2006/relationships/slide" Target="slides/slide239.xml"/><Relationship Id="rId247" Type="http://schemas.openxmlformats.org/officeDocument/2006/relationships/slide" Target="slides/slide240.xml"/><Relationship Id="rId248" Type="http://schemas.openxmlformats.org/officeDocument/2006/relationships/slide" Target="slides/slide241.xml"/><Relationship Id="rId249" Type="http://schemas.openxmlformats.org/officeDocument/2006/relationships/slide" Target="slides/slide242.xml"/><Relationship Id="rId250" Type="http://schemas.openxmlformats.org/officeDocument/2006/relationships/slide" Target="slides/slide243.xml"/><Relationship Id="rId251" Type="http://schemas.openxmlformats.org/officeDocument/2006/relationships/slide" Target="slides/slide244.xml"/><Relationship Id="rId252" Type="http://schemas.openxmlformats.org/officeDocument/2006/relationships/slide" Target="slides/slide245.xml"/><Relationship Id="rId253" Type="http://schemas.openxmlformats.org/officeDocument/2006/relationships/slide" Target="slides/slide246.xml"/><Relationship Id="rId254" Type="http://schemas.openxmlformats.org/officeDocument/2006/relationships/slide" Target="slides/slide247.xml"/><Relationship Id="rId255" Type="http://schemas.openxmlformats.org/officeDocument/2006/relationships/slide" Target="slides/slide248.xml"/><Relationship Id="rId256" Type="http://schemas.openxmlformats.org/officeDocument/2006/relationships/slide" Target="slides/slide249.xml"/><Relationship Id="rId257" Type="http://schemas.openxmlformats.org/officeDocument/2006/relationships/slide" Target="slides/slide250.xml"/><Relationship Id="rId258" Type="http://schemas.openxmlformats.org/officeDocument/2006/relationships/slide" Target="slides/slide251.xml"/><Relationship Id="rId259" Type="http://schemas.openxmlformats.org/officeDocument/2006/relationships/slide" Target="slides/slide252.xml"/><Relationship Id="rId260" Type="http://schemas.openxmlformats.org/officeDocument/2006/relationships/slide" Target="slides/slide253.xml"/><Relationship Id="rId261" Type="http://schemas.openxmlformats.org/officeDocument/2006/relationships/slide" Target="slides/slide254.xml"/><Relationship Id="rId262" Type="http://schemas.openxmlformats.org/officeDocument/2006/relationships/slide" Target="slides/slide255.xml"/><Relationship Id="rId263" Type="http://schemas.openxmlformats.org/officeDocument/2006/relationships/slide" Target="slides/slide256.xml"/><Relationship Id="rId264" Type="http://schemas.openxmlformats.org/officeDocument/2006/relationships/slide" Target="slides/slide257.xml"/><Relationship Id="rId265" Type="http://schemas.openxmlformats.org/officeDocument/2006/relationships/slide" Target="slides/slide258.xml"/><Relationship Id="rId266" Type="http://schemas.openxmlformats.org/officeDocument/2006/relationships/slide" Target="slides/slide259.xml"/><Relationship Id="rId267" Type="http://schemas.openxmlformats.org/officeDocument/2006/relationships/slide" Target="slides/slide260.xml"/><Relationship Id="rId268" Type="http://schemas.openxmlformats.org/officeDocument/2006/relationships/slide" Target="slides/slide261.xml"/><Relationship Id="rId269" Type="http://schemas.openxmlformats.org/officeDocument/2006/relationships/slide" Target="slides/slide262.xml"/><Relationship Id="rId270" Type="http://schemas.openxmlformats.org/officeDocument/2006/relationships/slide" Target="slides/slide263.xml"/><Relationship Id="rId271" Type="http://schemas.openxmlformats.org/officeDocument/2006/relationships/slide" Target="slides/slide264.xml"/><Relationship Id="rId272" Type="http://schemas.openxmlformats.org/officeDocument/2006/relationships/slide" Target="slides/slide265.xml"/><Relationship Id="rId273" Type="http://schemas.openxmlformats.org/officeDocument/2006/relationships/slide" Target="slides/slide266.xml"/><Relationship Id="rId274" Type="http://schemas.openxmlformats.org/officeDocument/2006/relationships/slide" Target="slides/slide267.xml"/><Relationship Id="rId275" Type="http://schemas.openxmlformats.org/officeDocument/2006/relationships/slide" Target="slides/slide268.xml"/><Relationship Id="rId276" Type="http://schemas.openxmlformats.org/officeDocument/2006/relationships/slide" Target="slides/slide269.xml"/><Relationship Id="rId277" Type="http://schemas.openxmlformats.org/officeDocument/2006/relationships/slide" Target="slides/slide270.xml"/><Relationship Id="rId278" Type="http://schemas.openxmlformats.org/officeDocument/2006/relationships/slide" Target="slides/slide271.xml"/><Relationship Id="rId279" Type="http://schemas.openxmlformats.org/officeDocument/2006/relationships/slide" Target="slides/slide272.xml"/><Relationship Id="rId280" Type="http://schemas.openxmlformats.org/officeDocument/2006/relationships/slide" Target="slides/slide273.xml"/><Relationship Id="rId281" Type="http://schemas.openxmlformats.org/officeDocument/2006/relationships/slide" Target="slides/slide274.xml"/><Relationship Id="rId282" Type="http://schemas.openxmlformats.org/officeDocument/2006/relationships/slide" Target="slides/slide275.xml"/><Relationship Id="rId283" Type="http://schemas.openxmlformats.org/officeDocument/2006/relationships/slide" Target="slides/slide276.xml"/><Relationship Id="rId284" Type="http://schemas.openxmlformats.org/officeDocument/2006/relationships/slide" Target="slides/slide277.xml"/><Relationship Id="rId285" Type="http://schemas.openxmlformats.org/officeDocument/2006/relationships/slide" Target="slides/slide278.xml"/><Relationship Id="rId286" Type="http://schemas.openxmlformats.org/officeDocument/2006/relationships/slide" Target="slides/slide279.xml"/><Relationship Id="rId287" Type="http://schemas.openxmlformats.org/officeDocument/2006/relationships/slide" Target="slides/slide280.xml"/><Relationship Id="rId288" Type="http://schemas.openxmlformats.org/officeDocument/2006/relationships/slide" Target="slides/slide281.xml"/><Relationship Id="rId289" Type="http://schemas.openxmlformats.org/officeDocument/2006/relationships/slide" Target="slides/slide282.xml"/><Relationship Id="rId290" Type="http://schemas.openxmlformats.org/officeDocument/2006/relationships/slide" Target="slides/slide283.xml"/><Relationship Id="rId291" Type="http://schemas.openxmlformats.org/officeDocument/2006/relationships/slide" Target="slides/slide284.xml"/><Relationship Id="rId292" Type="http://schemas.openxmlformats.org/officeDocument/2006/relationships/slide" Target="slides/slide285.xml"/><Relationship Id="rId293" Type="http://schemas.openxmlformats.org/officeDocument/2006/relationships/slide" Target="slides/slide286.xml"/><Relationship Id="rId294" Type="http://schemas.openxmlformats.org/officeDocument/2006/relationships/slide" Target="slides/slide287.xml"/><Relationship Id="rId295" Type="http://schemas.openxmlformats.org/officeDocument/2006/relationships/slide" Target="slides/slide288.xml"/><Relationship Id="rId296" Type="http://schemas.openxmlformats.org/officeDocument/2006/relationships/slide" Target="slides/slide289.xml"/><Relationship Id="rId297" Type="http://schemas.openxmlformats.org/officeDocument/2006/relationships/slide" Target="slides/slide290.xml"/><Relationship Id="rId298" Type="http://schemas.openxmlformats.org/officeDocument/2006/relationships/slide" Target="slides/slide291.xml"/><Relationship Id="rId299" Type="http://schemas.openxmlformats.org/officeDocument/2006/relationships/slide" Target="slides/slide292.xml"/><Relationship Id="rId300" Type="http://schemas.openxmlformats.org/officeDocument/2006/relationships/slide" Target="slides/slide293.xml"/><Relationship Id="rId301" Type="http://schemas.openxmlformats.org/officeDocument/2006/relationships/slide" Target="slides/slide294.xml"/><Relationship Id="rId302" Type="http://schemas.openxmlformats.org/officeDocument/2006/relationships/slide" Target="slides/slide295.xml"/><Relationship Id="rId303" Type="http://schemas.openxmlformats.org/officeDocument/2006/relationships/slide" Target="slides/slide296.xml"/><Relationship Id="rId304" Type="http://schemas.openxmlformats.org/officeDocument/2006/relationships/slide" Target="slides/slide29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9.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3.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6.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7.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0.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4.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5.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8.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5.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6.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9.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3.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4.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8.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2.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5.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6.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9.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0.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3.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4.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8.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2.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5.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6.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9.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0.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2.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3.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7.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0.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4.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5.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8.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9.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2.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3.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7.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0.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4.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3.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4.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6.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3.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4.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2.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4.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5.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2.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3.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5.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opens with the question a candidate is asked at baptism and at confirmation. The answer is the first article of the Nicene Creed, moved from the church's "We believe" to the candidate's own "I believe." A person who answers this question is professing, in the first person, what the whole church confesses together.</a:t>
            </a:r>
          </a:p>
          <a:p/>
          <a:p>
            <a:r>
              <a:t>Three things are said about God in this one sentence. God is the Father, the name Jesus taught his disciples to use (Ephesians 4:6, Hebrews 1:5). God is the Almighty, the name by which he made himself known to Abraham in Genesis 17:1 and the name Rahab used when she confessed that “the LORD your God, he is God in the heaven above and upon the land beneath” (Joshua 2:11). And God is maker of heaven and earth, of all that is, seen and unseen: the Creator of Genesis 1, of whom Paul writes that there is “one God, the Father, from whom are all things and we exist for him” (1 Corinthians 8:6) and the elders in Revelation sing that he created all things by his will (Revelation 4:11).</a:t>
            </a:r>
          </a:p>
          <a:p/>
          <a:p>
            <a:r>
              <a:t>The phrase "seen and unseen" extends God's work past what can be measured. Angels, the human soul, the heavens Isaiah describes God stretching out (Isaiah 42:5), and the moon and stars the psalmist set in place all belong to the same Maker (Psalm 8:3-8). Article I of the Confession of Faith states the same doctrine in the church's own words: one true, holy, and living God, Creator and Sustainer of all things.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confesses God as "maker of heaven and earth," and this question asks how God stands toward what he has made. The catechism answers with three titles from Article I of the Confession of Faith, which names God as "Creator, Sovereign and Preserver of all things visible and invisible." Article I of the Articles of Religion says the same, calling God "the maker and preserver of all things, both visible and invisible." Both standards teach that God's work with creation continued after the sixth day.</a:t>
            </a:r>
          </a:p>
          <a:p/>
          <a:p>
            <a:r>
              <a:t>Creator is the teaching of the first chapter of the Bible, where "In the beginning God created the heavens and the earth" (Genesis 1:1), and where God speaks each part of the world into being and pronounces it good, until at the end "God saw all that he had made, and behold, it was very good" (Genesis 1:31). Isaiah stresses that no one helped: “I am the LORD, who does all things, who stretches out the heavens by myself, who beats out the earth: who was with me?” (Isaiah 44:24). The elders in heaven sing that "by your will they existed and were created" (Revelation 4:11).</a:t>
            </a:r>
          </a:p>
          <a:p/>
          <a:p>
            <a:r>
              <a:t>Sovereign means that the Creator remains Lord over what he made. Moses tells Israel to "take it to heart that the LORD is God in heaven above and on the land beneath; there is no other" (Deuteronomy 4:39), and Solomon prays at the dedication of the temple that "there is nothing like you as God in heaven above and upon the land beneath" (1 Kings 8:23). Paul told the Athenians that the God who made the world is "Lord of heaven and earth" (Acts 17:24). Even human planning falls under this rule: "A man's heart devises his way, but the LORD directs his steps" (Proverbs 16:9). Preserver means that God keeps his creation in being from moment to moment. Nehemiah prays that God made "the heavens, the heavens of the heavens, and all their host" and adds, "you give life to all of them" (Nehemiah 9:6).</a:t>
            </a:r>
          </a:p>
          <a:p/>
          <a:p>
            <a:r>
              <a:t>A Methodist lives inside this doctrine every day. The same God who set his splendor upon the heavens (Psalm 8:1) directs the steps of a farmer and a child, and Paul's promise follows from it: "all things work together for good for those who love God, for those who are called according to his purpose" (Romans 8:28). Grace before a meal and thanksgiving at harvest are the ordinary ways the church confesses God as Preserver.</a:t>
            </a:r>
          </a:p>
        </p:txBody>
      </p:sp>
      <p:sp>
        <p:nvSpPr>
          <p:cNvPr id="4" name="Slide Number Placeholder 3"/>
          <p:cNvSpPr>
            <a:spLocks noGrp="1"/>
          </p:cNvSpPr>
          <p:nvPr>
            <p:ph type="sldNum" idx="5" sz="quarter"/>
          </p:nvPr>
        </p:nvSpPr>
        <p:spPr/>
      </p:sp>
    </p:spTree>
  </p:cSld>
  <p:clrMapOvr>
    <a:masterClrMapping/>
  </p:clrMapOvr>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50 begins the catechism's walk through the stages of grace named in question 49, and it starts where ¶102 of the Book of Doctrines and Discipline starts. ¶102.3 defines God's "prevenient or preventing grace" as "the first dawning of grace in the soul," a phrase borrowed from Wesley, "mitigating the effects of original sin, even before we are aware of our need for God." The catechism's answer is a close paraphrase of that sentence. The older word "preventing" keeps its Latin sense of going before: this is the grace that arrives before any human response is possible.</a:t>
            </a:r>
          </a:p>
          <a:p/>
          <a:p>
            <a:r>
              <a:t>The question calls the soul "helpless" because it cannot move toward God on its own. Jesus says, "No one is able to come to me unless the Father who sent me draws him" (John 6:44), and "apart from me you can do nothing" (John 15:5). The references answer that the Father does draw, and draws without waiting for merit. Moses tells Israel, “It was not because you were more numerous than all the peoples that the LORD set his affection on you and chose you, for you were the fewest of all the peoples” (Deuteronomy 7:7); they were chosen "because the LORD loved you and kept the oath he swore to your fathers" (Deuteronomy 7:8). The parable of the prodigal shows the same order: "while he was still far off, his father saw him and was moved with compassion, and he ran and fell upon his neck" (Luke 15:20).</a:t>
            </a:r>
          </a:p>
          <a:p/>
          <a:p>
            <a:r>
              <a:t>The catechism also insists that this first grace is universal. Jesus says the Father "causes his sun to rise upon evil ones and upon good ones" (Matthew 5:45). Paul writes that "the grace of God has appeared, saving for all people" (Titus 2:11). Peter says the Lord is "not planning that any should perish but that all should come to repentance" (2 Peter 3:9). ¶102.1 puts it as a celebration of "the universal love of God in affirming that Christ died for all people."</a:t>
            </a:r>
          </a:p>
          <a:p/>
          <a:p>
            <a:r>
              <a:t>This teaching gives a Methodist a way of understanding his own story before conversion and a way of regarding his neighbor. The restlessness, the sense of being sought, the conscience that would not quite go quiet: the church names those as God already at work. And the neighbor who shows no interest in God is someone on whom the sun is still rising and toward whom the Father is still patient (2 Peter 3:9).</a:t>
            </a:r>
          </a:p>
        </p:txBody>
      </p:sp>
      <p:sp>
        <p:nvSpPr>
          <p:cNvPr id="4" name="Slide Number Placeholder 3"/>
          <p:cNvSpPr>
            <a:spLocks noGrp="1"/>
          </p:cNvSpPr>
          <p:nvPr>
            <p:ph type="sldNum" idx="5" sz="quarter"/>
          </p:nvPr>
        </p:nvSpPr>
        <p:spPr/>
      </p:sp>
    </p:spTree>
  </p:cSld>
  <p:clrMapOvr>
    <a:masterClrMapping/>
  </p:clrMapOvr>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51 takes the definition of preventing grace from question 50 and asks what it actually does. The answer is lifted almost word for word from ¶102.3 of the Book of Doctrines and Discipline, which says that preventing grace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 The catechism compresses that list into three effects: the worst is held back, conscience is awakened, and a first sense of God and inclination toward life is given.</a:t>
            </a:r>
          </a:p>
          <a:p/>
          <a:p>
            <a:r>
              <a:t>The references first describe the condition being addressed. Paul says "the purpose of the flesh is hostility toward God, for it does not submit to the law of God, nor indeed is it able" (Romans 8:7), and "the natural person does not receive the things of the Spirit of God, for they are foolishness to him" (1 Corinthians 2:14). Article VII of the Confession of Faith says the same: fallen humanity, apart from grace, "is destitute of holiness and inclined to evil." Left alone, the human will does not want God. That is what "the full consequences" of alienation would look like.</a:t>
            </a:r>
          </a:p>
          <a:p/>
          <a:p>
            <a:r>
              <a:t>The remaining references show God interrupting that condition from the outside. Luke reports that the risen Jesus "opened their minds to understand the Scriptures" (Luke 24:45). At Philippi, Lydia was listening, and "the Lord opened her heart to pay attention to what was spoken by Paul" (Acts 16:14). Jesus promises that when he is lifted up he "will draw all to myself" (John 12:32), and that "the one who comes to me I will never cast out" (John 6:37). The drawing is his work, and the coming is the response that drawing makes possible. That is what the catechism means by an awakened conscience and "the first inclinations toward life in its fullest sense."</a:t>
            </a:r>
          </a:p>
          <a:p/>
          <a:p>
            <a:r>
              <a:t>For a Methodist this explains why the church expects to find conscience, moral seriousness, and a hunger for God in people who have not yet believed, and why it treats those things as signs of God's activity. If God opened Lydia's heart while Paul was still talking, he may open another heart during any sermon, and the preacher's task is to speak the word that grace uses (Acts 16:14).</a:t>
            </a:r>
          </a:p>
        </p:txBody>
      </p:sp>
      <p:sp>
        <p:nvSpPr>
          <p:cNvPr id="4" name="Slide Number Placeholder 3"/>
          <p:cNvSpPr>
            <a:spLocks noGrp="1"/>
          </p:cNvSpPr>
          <p:nvPr>
            <p:ph type="sldNum" idx="5" sz="quarter"/>
          </p:nvPr>
        </p:nvSpPr>
        <p:spPr/>
      </p:sp>
    </p:spTree>
  </p:cSld>
  <p:clrMapOvr>
    <a:masterClrMapping/>
  </p:clrMapOvr>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51 takes the definition of preventing grace from question 50 and asks what it actually does. The answer is lifted almost word for word from ¶102.3 of the Book of Doctrines and Discipline, which says that preventing grace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 The catechism compresses that list into three effects: the worst is held back, conscience is awakened, and a first sense of God and inclination toward life is given.</a:t>
            </a:r>
          </a:p>
          <a:p/>
          <a:p>
            <a:r>
              <a:t>The references first describe the condition being addressed. Paul says "the purpose of the flesh is hostility toward God, for it does not submit to the law of God, nor indeed is it able" (Romans 8:7), and "the natural person does not receive the things of the Spirit of God, for they are foolishness to him" (1 Corinthians 2:14). Article VII of the Confession of Faith says the same: fallen humanity, apart from grace, "is destitute of holiness and inclined to evil." Left alone, the human will does not want God. That is what "the full consequences" of alienation would look like.</a:t>
            </a:r>
          </a:p>
          <a:p/>
          <a:p>
            <a:r>
              <a:t>The remaining references show God interrupting that condition from the outside. Luke reports that the risen Jesus "opened their minds to understand the Scriptures" (Luke 24:45). At Philippi, Lydia was listening, and "the Lord opened her heart to pay attention to what was spoken by Paul" (Acts 16:14). Jesus promises that when he is lifted up he "will draw all to myself" (John 12:32), and that "the one who comes to me I will never cast out" (John 6:37). The drawing is his work, and the coming is the response that drawing makes possible. That is what the catechism means by an awakened conscience and "the first inclinations toward life in its fullest sense."</a:t>
            </a:r>
          </a:p>
          <a:p/>
          <a:p>
            <a:r>
              <a:t>For a Methodist this explains why the church expects to find conscience, moral seriousness, and a hunger for God in people who have not yet believed, and why it treats those things as signs of God's activity. If God opened Lydia's heart while Paul was still talking, he may open another heart during any sermon, and the preacher's task is to speak the word that grace uses (Acts 16:14).</a:t>
            </a:r>
          </a:p>
        </p:txBody>
      </p:sp>
      <p:sp>
        <p:nvSpPr>
          <p:cNvPr id="4" name="Slide Number Placeholder 3"/>
          <p:cNvSpPr>
            <a:spLocks noGrp="1"/>
          </p:cNvSpPr>
          <p:nvPr>
            <p:ph type="sldNum" idx="5" sz="quarter"/>
          </p:nvPr>
        </p:nvSpPr>
        <p:spPr/>
      </p:sp>
    </p:spTree>
  </p:cSld>
  <p:clrMapOvr>
    <a:masterClrMapping/>
  </p:clrMapOvr>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52 completes the catechism's three-question treatment of preventing grace by addressing the will. The answer follows the last sentence of ¶102.3 of the Book of Doctrines and Discipline: "Received prior to our ability to respond, preventing grace enables genuine response to the continuing work of God's grace." Article VIII of the Articles of Religion states the doctrine in Wesley's inherited language: fallen humanity "cannot turn and prepare himself, by his own natural strength and works, to faith," and therefore has "no power to do good works" without "the grace of God by Christ preventing us, that we may have a good will."</a:t>
            </a:r>
          </a:p>
          <a:p/>
          <a:p>
            <a:r>
              <a:t>The phrase "bound and helpless state" is the starting point. The references illustrate what that gift looks like. Elisha prayed, "O the LORD, open his eyes so that he may see," and "the LORD opened the young man's eyes, and he looked and saw" (2 Kings 6:17). The same pattern appears at Pentecost, when the crowd "were pierced in the heart" and asked, "What shall we do, men, brothers?" (Acts 2:37), and at Philippi, when the jailer asked, "Sirs, what must I do to be saved?" (Acts 16:30). In each case God's grace produced a question that a bound will could never have asked, and the question was a genuine one that the asker then had to answer.</a:t>
            </a:r>
          </a:p>
          <a:p/>
          <a:p>
            <a:r>
              <a:t>Jesus names the agent of this work. The Spirit, when he comes, "will convict the world concerning sin and concerning righteousness and concerning judgment" (John 16:8). The Ethiopian official's reply to Philip, "How can I, unless someone guides me?" (Acts 8:31), shows that the restored freedom is a readiness to be taught. At the Jerusalem council Peter argued from the same fact: "God, who knows the heart, bore witness to them by giving them the Holy Spirit" (Acts 15:8). The Spirit's work in Gentiles proved that God had reached them first.</a:t>
            </a:r>
          </a:p>
          <a:p/>
          <a:p>
            <a:r>
              <a:t>Because of this answer a Methodist can take his own responses to God seriously without taking credit for them. The desire to pray, the decision to come forward, the choice to keep a promise made at the font: each is a genuine act of a real will, and each is possible because grace went before it. That is the balance ¶102.3 strikes.</a:t>
            </a:r>
          </a:p>
        </p:txBody>
      </p:sp>
      <p:sp>
        <p:nvSpPr>
          <p:cNvPr id="4" name="Slide Number Placeholder 3"/>
          <p:cNvSpPr>
            <a:spLocks noGrp="1"/>
          </p:cNvSpPr>
          <p:nvPr>
            <p:ph type="sldNum" idx="5" sz="quarter"/>
          </p:nvPr>
        </p:nvSpPr>
        <p:spPr/>
      </p:sp>
    </p:spTree>
  </p:cSld>
  <p:clrMapOvr>
    <a:masterClrMapping/>
  </p:clrMapOvr>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52 completes the catechism's three-question treatment of preventing grace by addressing the will. The answer follows the last sentence of ¶102.3 of the Book of Doctrines and Discipline: "Received prior to our ability to respond, preventing grace enables genuine response to the continuing work of God's grace." Article VIII of the Articles of Religion states the doctrine in Wesley's inherited language: fallen humanity "cannot turn and prepare himself, by his own natural strength and works, to faith," and therefore has "no power to do good works" without "the grace of God by Christ preventing us, that we may have a good will."</a:t>
            </a:r>
          </a:p>
          <a:p/>
          <a:p>
            <a:r>
              <a:t>The phrase "bound and helpless state" is the starting point. The references illustrate what that gift looks like. Elisha prayed, "O the LORD, open his eyes so that he may see," and "the LORD opened the young man's eyes, and he looked and saw" (2 Kings 6:17). The same pattern appears at Pentecost, when the crowd "were pierced in the heart" and asked, "What shall we do, men, brothers?" (Acts 2:37), and at Philippi, when the jailer asked, "Sirs, what must I do to be saved?" (Acts 16:30). In each case God's grace produced a question that a bound will could never have asked, and the question was a genuine one that the asker then had to answer.</a:t>
            </a:r>
          </a:p>
          <a:p/>
          <a:p>
            <a:r>
              <a:t>Jesus names the agent of this work. The Spirit, when he comes, "will convict the world concerning sin and concerning righteousness and concerning judgment" (John 16:8). The Ethiopian official's reply to Philip, "How can I, unless someone guides me?" (Acts 8:31), shows that the restored freedom is a readiness to be taught. At the Jerusalem council Peter argued from the same fact: "God, who knows the heart, bore witness to them by giving them the Holy Spirit" (Acts 15:8). The Spirit's work in Gentiles proved that God had reached them first.</a:t>
            </a:r>
          </a:p>
          <a:p/>
          <a:p>
            <a:r>
              <a:t>Because of this answer a Methodist can take his own responses to God seriously without taking credit for them. The desire to pray, the decision to come forward, the choice to keep a promise made at the font: each is a genuine act of a real will, and each is possible because grace went before it. That is the balance ¶102.3 strikes.</a:t>
            </a:r>
          </a:p>
        </p:txBody>
      </p:sp>
      <p:sp>
        <p:nvSpPr>
          <p:cNvPr id="4" name="Slide Number Placeholder 3"/>
          <p:cNvSpPr>
            <a:spLocks noGrp="1"/>
          </p:cNvSpPr>
          <p:nvPr>
            <p:ph type="sldNum" idx="5" sz="quarter"/>
          </p:nvPr>
        </p:nvSpPr>
        <p:spPr/>
      </p:sp>
    </p:spTree>
  </p:cSld>
  <p:clrMapOvr>
    <a:masterClrMapping/>
  </p:clrMapOvr>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53 addresses the objection that the doctrine of preventing grace raises: if every good response is enabled by grace, God might seem to determine what people do. The catechism answers no, and it answers in the exact words of Article VII of the Confession of Faith: "man influenced and empowered by the Holy Spirit is responsible in freedom to exercise his will for good." That article first states human helplessness and then, with the word "however," affirms real freedom under grace.</a:t>
            </a:r>
          </a:p>
          <a:p/>
          <a:p>
            <a:r>
              <a:t>The references are chosen to show that Scripture addresses people as agents who can choose. In Eden, "the LORD God commanded the man" and set a real prohibition before him (Genesis 2:16-17). Moses tells Israel, "the life and the death I have set before you, the blessing and the curse; therefore choose life" (Deuteronomy 30:19). Joshua puts the same choice to the tribes: "choose this day whom you will serve" (Joshua 24:15). Jesus says, "If anyone wishes to come after me, let him deny himself and take up his cross and follow me" (Matthew 16:24), and to the church at Laodicea, "If anyone hears my voice and opens the door, I will come in to him" (Revelation 3:20). Commands and invitations of this kind assume that the hearer can respond or refuse. Peter adds that God is "not planning that any should perish but that all should come to repentance" (2 Peter 3:9), which rules out any secret decree that some are made to refuse.</a:t>
            </a:r>
          </a:p>
          <a:p/>
          <a:p>
            <a:r>
              <a:t>The answer's first clause keeps this freedom from becoming self-reliance. The freedom is exercised by people "influenced and empowered by the Holy Spirit." John says believers "were born not of blood, nor of the will of the flesh, nor of the will of man, but of God" (John 1:13); the new birth is God's act. The Wesleyan position is that grace restores the will's freedom and then holds the will responsible for how it is used.</a:t>
            </a:r>
          </a:p>
          <a:p/>
          <a:p>
            <a:r>
              <a:t>For a Methodist this teaching gives both dignity and accountability. No one can excuse sin by appealing to fate or to God's hidden will, and no one can boast of obedience as if it were self-made. The proper response to God's call is the one Paul describes: "if you confess with your mouth the Lord Jesus and trust in your heart that God raised him out from the dead, you will be saved" (Romans 10:9).</a:t>
            </a:r>
          </a:p>
        </p:txBody>
      </p:sp>
      <p:sp>
        <p:nvSpPr>
          <p:cNvPr id="4" name="Slide Number Placeholder 3"/>
          <p:cNvSpPr>
            <a:spLocks noGrp="1"/>
          </p:cNvSpPr>
          <p:nvPr>
            <p:ph type="sldNum" idx="5" sz="quarter"/>
          </p:nvPr>
        </p:nvSpPr>
        <p:spPr/>
      </p:sp>
    </p:spTree>
  </p:cSld>
  <p:clrMapOvr>
    <a:masterClrMapping/>
  </p:clrMapOvr>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53 addresses the objection that the doctrine of preventing grace raises: if every good response is enabled by grace, God might seem to determine what people do. The catechism answers no, and it answers in the exact words of Article VII of the Confession of Faith: "man influenced and empowered by the Holy Spirit is responsible in freedom to exercise his will for good." That article first states human helplessness and then, with the word "however," affirms real freedom under grace.</a:t>
            </a:r>
          </a:p>
          <a:p/>
          <a:p>
            <a:r>
              <a:t>The references are chosen to show that Scripture addresses people as agents who can choose. In Eden, "the LORD God commanded the man" and set a real prohibition before him (Genesis 2:16-17). Moses tells Israel, "the life and the death I have set before you, the blessing and the curse; therefore choose life" (Deuteronomy 30:19). Joshua puts the same choice to the tribes: "choose this day whom you will serve" (Joshua 24:15). Jesus says, "If anyone wishes to come after me, let him deny himself and take up his cross and follow me" (Matthew 16:24), and to the church at Laodicea, "If anyone hears my voice and opens the door, I will come in to him" (Revelation 3:20). Commands and invitations of this kind assume that the hearer can respond or refuse. Peter adds that God is "not planning that any should perish but that all should come to repentance" (2 Peter 3:9), which rules out any secret decree that some are made to refuse.</a:t>
            </a:r>
          </a:p>
          <a:p/>
          <a:p>
            <a:r>
              <a:t>The answer's first clause keeps this freedom from becoming self-reliance. The freedom is exercised by people "influenced and empowered by the Holy Spirit." John says believers "were born not of blood, nor of the will of the flesh, nor of the will of man, but of God" (John 1:13); the new birth is God's act. The Wesleyan position is that grace restores the will's freedom and then holds the will responsible for how it is used.</a:t>
            </a:r>
          </a:p>
          <a:p/>
          <a:p>
            <a:r>
              <a:t>For a Methodist this teaching gives both dignity and accountability. No one can excuse sin by appealing to fate or to God's hidden will, and no one can boast of obedience as if it were self-made. The proper response to God's call is the one Paul describes: "if you confess with your mouth the Lord Jesus and trust in your heart that God raised him out from the dead, you will be saved" (Romans 10:9).</a:t>
            </a:r>
          </a:p>
        </p:txBody>
      </p:sp>
      <p:sp>
        <p:nvSpPr>
          <p:cNvPr id="4" name="Slide Number Placeholder 3"/>
          <p:cNvSpPr>
            <a:spLocks noGrp="1"/>
          </p:cNvSpPr>
          <p:nvPr>
            <p:ph type="sldNum" idx="5" sz="quarter"/>
          </p:nvPr>
        </p:nvSpPr>
        <p:spPr/>
      </p:sp>
    </p:spTree>
  </p:cSld>
  <p:clrMapOvr>
    <a:masterClrMapping/>
  </p:clrMapOvr>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54 pauses the sequence of graces to define the thing they accomplish. The answer's language is Wesley's own. Wesley described salvation as a present deliverance from sin, a restoration of the soul to its original purity, and a recovery of the divine nature, and the catechism adopts that description nearly verbatim. Article IX of the Confession of Faith states the same doctrine in the church's own words: regeneration is "the renewal of man in righteousness through Jesus Christ, by the power of the Holy Spirit, whereby we are made partakers of the divine nature and experience newness of life."</a:t>
            </a:r>
          </a:p>
          <a:p/>
          <a:p>
            <a:r>
              <a:t>The answer describes salvation as present as well as future. Paul writes that "having been reconciled, we will be saved by his life" (Romans 5:10), and that "if anyone is in Christ, a new creation: the ancient things have passed by; look, new things have come to be" (2 Corinthians 5:17). The "deliverance from sin" is both pardon and cleansing: "If we confess our sins, he is faithful and just to forgive us our sins and cleanse us from all unrighteousness" (1 John 1:9). The ground of both is the cross. Christ "himself carried up our sins in his body upon the wood, that, having died to sins, we might live to righteousness" (1 Peter 2:24), and he "is the propitiation for our sins" (1 John 2:2).</a:t>
            </a:r>
          </a:p>
          <a:p/>
          <a:p>
            <a:r>
              <a:t>"Restoration of the soul to its original purity" and "recovery of the divine nature" describe what the Spirit produces in a saved person. Paul lists it: "The fruit of the Spirit is love, joy, peace, patience, kindness, goodness, faithfulness, gentleness, self-control" (Galatians 5:22-23). Grace "trains us to renounce ungodliness and worldly desires and to live self-controlled, upright, and godly lives in the present age" (Titus 2:12). The renewal is God's work: “not by works that we did in righteousness, but according to his own mercy he saved us, through the washing of regeneration and renewal of the Holy Spirit” (Titus 3:5). And the closing phrase of the answer, "in justice, mercy and truth," shows that the holiness in view is practical and moral, worked out toward one's neighbor.</a:t>
            </a:r>
          </a:p>
          <a:p/>
          <a:p>
            <a:r>
              <a:t>A Methodist who learns this definition stops thinking of salvation as a ticket held for later. It is a life being changed now: sins forgiven, the heart cleansed, and the character of Christ growing where the old passions used to rule. Paul's instruction follows from the definition: "If we live by the Spirit, let us also keep in step with the Spirit" (Galatians 5:25).</a:t>
            </a:r>
          </a:p>
        </p:txBody>
      </p:sp>
      <p:sp>
        <p:nvSpPr>
          <p:cNvPr id="4" name="Slide Number Placeholder 3"/>
          <p:cNvSpPr>
            <a:spLocks noGrp="1"/>
          </p:cNvSpPr>
          <p:nvPr>
            <p:ph type="sldNum" idx="5" sz="quarter"/>
          </p:nvPr>
        </p:nvSpPr>
        <p:spPr/>
      </p:sp>
    </p:spTree>
  </p:cSld>
  <p:clrMapOvr>
    <a:masterClrMapping/>
  </p:clrMapOvr>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54 pauses the sequence of graces to define the thing they accomplish. The answer's language is Wesley's own. Wesley described salvation as a present deliverance from sin, a restoration of the soul to its original purity, and a recovery of the divine nature, and the catechism adopts that description nearly verbatim. Article IX of the Confession of Faith states the same doctrine in the church's own words: regeneration is "the renewal of man in righteousness through Jesus Christ, by the power of the Holy Spirit, whereby we are made partakers of the divine nature and experience newness of life."</a:t>
            </a:r>
          </a:p>
          <a:p/>
          <a:p>
            <a:r>
              <a:t>The answer describes salvation as present as well as future. Paul writes that "having been reconciled, we will be saved by his life" (Romans 5:10), and that "if anyone is in Christ, a new creation: the ancient things have passed by; look, new things have come to be" (2 Corinthians 5:17). The "deliverance from sin" is both pardon and cleansing: "If we confess our sins, he is faithful and just to forgive us our sins and cleanse us from all unrighteousness" (1 John 1:9). The ground of both is the cross. Christ "himself carried up our sins in his body upon the wood, that, having died to sins, we might live to righteousness" (1 Peter 2:24), and he "is the propitiation for our sins" (1 John 2:2).</a:t>
            </a:r>
          </a:p>
          <a:p/>
          <a:p>
            <a:r>
              <a:t>"Restoration of the soul to its original purity" and "recovery of the divine nature" describe what the Spirit produces in a saved person. Paul lists it: "The fruit of the Spirit is love, joy, peace, patience, kindness, goodness, faithfulness, gentleness, self-control" (Galatians 5:22-23). Grace "trains us to renounce ungodliness and worldly desires and to live self-controlled, upright, and godly lives in the present age" (Titus 2:12). The renewal is God's work: “not by works that we did in righteousness, but according to his own mercy he saved us, through the washing of regeneration and renewal of the Holy Spirit” (Titus 3:5). And the closing phrase of the answer, "in justice, mercy and truth," shows that the holiness in view is practical and moral, worked out toward one's neighbor.</a:t>
            </a:r>
          </a:p>
          <a:p/>
          <a:p>
            <a:r>
              <a:t>A Methodist who learns this definition stops thinking of salvation as a ticket held for later. It is a life being changed now: sins forgiven, the heart cleansed, and the character of Christ growing where the old passions used to rule. Paul's instruction follows from the definition: "If we live by the Spirit, let us also keep in step with the Spirit" (Galatians 5:25).</a:t>
            </a:r>
          </a:p>
        </p:txBody>
      </p:sp>
      <p:sp>
        <p:nvSpPr>
          <p:cNvPr id="4" name="Slide Number Placeholder 3"/>
          <p:cNvSpPr>
            <a:spLocks noGrp="1"/>
          </p:cNvSpPr>
          <p:nvPr>
            <p:ph type="sldNum" idx="5" sz="quarter"/>
          </p:nvPr>
        </p:nvSpPr>
        <p:spPr/>
      </p:sp>
    </p:spTree>
  </p:cSld>
  <p:clrMapOvr>
    <a:masterClrMapping/>
  </p:clrMapOvr>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55 moves to the second of the five graces named in question 49. The answer is drawn from ¶102.4 of the Book of Doctrines and Discipline, which says that "God's convincing grace leads us to what the Bible terms 'repentance,' awakening in us a desire to 'flee from the wrath to come' (Matt. 3:7) and enabling us to begin to 'fear God and work righteousness' (see Acts 10:35)." The same paragraph records that Wesley called repentance "the porch of religion."</a:t>
            </a:r>
          </a:p>
          <a:p/>
          <a:p>
            <a:r>
              <a:t>The word "convincing" is the older form of "convicting," and the agent is the Holy Spirit. Jesus promises that when the Spirit comes "he will convict the world concerning sin and concerning righteousness and concerning judgment" (John 16:8). The conviction produces a particular kind of sorrow. Paul told the Corinthians, “Now I rejoice, not because you were grieved, but because you were grieved into repentance; for you were grieved according to God, so that you might suffer loss in nothing from us” (2 Corinthians 7:9), and then distinguished that grief from ordinary regret: "grief according to God produces repentance that leads to salvation without regret, but the grief of the world produces death" (2 Corinthians 7:10). Hosea gives it a voice: "Come, and let us return to the LORD, for he has torn and he will heal us; he has struck and he will bind us up" (Hosea 6:1).</a:t>
            </a:r>
          </a:p>
          <a:p/>
          <a:p>
            <a:r>
              <a:t>The answer's second clause, "to begin to fear God and work righteousness," describes the first fruits of this turning. The prophets picture nations saying, "Come, let us go up to the mountain of the LORD" (Micah 4:2), and city calling to city, "Let us go at once to entreat the favor of the LORD" (Zechariah 8:21). Habakkuk states the governing principle: "the righteous one will live by his faithfulness" (Habakkuk 2:4). Even at this early stage, the work is God's. Paul says that God, "rich in mercy," made us alive "when we were dead in the trespasses" (Ephesians 2:4-5). The desire to flee wrath is itself a gift.</a:t>
            </a:r>
          </a:p>
          <a:p/>
          <a:p>
            <a:r>
              <a:t>For a Methodist this teaching removes the fear that conviction of sin is a sign of God's absence. The uneasy conscience, the sorrow that will not let a wrong sit quietly, and the urge to return are the Spirit at work, drawing a person onto the porch. The proper response is the one the writer to the Hebrews models: to desire "to act honorably in all things" with "a clear conscience" (Hebrews 13:18).</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 confessed God as Sovereign. This question asks what kind of sovereign he is, and the catechism answers with the next clause of Article I of the Confession of Faith, which says that God "rules with gracious regard for the well-being and salvation of men, to the glory of his name." The catechism says "of all" where the Confession says "of men." ¶102 of the Book of Doctrines and Discipline calls this the universal love of God: Christ died for all people, and salvation is available to all persons through the Holy Spirit.</a:t>
            </a:r>
          </a:p>
          <a:p/>
          <a:p>
            <a:r>
              <a:t>Gracious regard is the character God announced to Moses on Sinai: "The LORD, the LORD, a God compassionate and gracious, slow of face and abounding in kindness and truth" (Exodus 34:6). Joel calls Israel to return to a God who is "gracious and compassionate, slow to anger and abounding in kindness, and relenting concerning the harm" (Joel 2:13). Micah says of the God who is "lifting iniquity and passing over transgression" that "he delights in kindness" (Micah 7:18). The psalmist sums it up: "The LORD is gracious and righteous; our God is merciful" (Psalm 116:5).</a:t>
            </a:r>
          </a:p>
          <a:p/>
          <a:p>
            <a:r>
              <a:t>The well-being and salvation of all is the New Testament's account of why God gave his Son. "God so loved the world that he gave the unique son, in order that everyone who trusts in him should not perish but have eternal life" (John 3:16). Paul says God is "rich in mercy" and acted "because of the great love with which he loved us" (Ephesians 2:4), “and when we were dead in the trespasses, made us alive together with Christ, by grace you are saved, ” (Ephesians 2:5), and Peter explains the delay of the last day as patience, God "not planning that any should perish but that all should come to repentance" (2 Peter 3:9). ¶102 calls the grace that reaches every person before any response "prevenient or preventing grace," the first dawning of grace in the soul. To the glory of his name keeps the order right: God saves for his own glory, and the psalmist prays that "the glory of the LORD be forever" (Psalm 104:31).</a:t>
            </a:r>
          </a:p>
          <a:p/>
          <a:p>
            <a:r>
              <a:t>For a Methodist this rules out despair over anyone; no neighbor and no prodigal child stands outside the gracious regard of God. It also rules out fear that God's rule over one's own life is grudging. The Sovereign of heaven and earth is the God of Exodus 34:6, and his rule is exercised for the salvation of the very people he governs.</a:t>
            </a:r>
          </a:p>
        </p:txBody>
      </p:sp>
      <p:sp>
        <p:nvSpPr>
          <p:cNvPr id="4" name="Slide Number Placeholder 3"/>
          <p:cNvSpPr>
            <a:spLocks noGrp="1"/>
          </p:cNvSpPr>
          <p:nvPr>
            <p:ph type="sldNum" idx="5" sz="quarter"/>
          </p:nvPr>
        </p:nvSpPr>
        <p:spPr/>
      </p:sp>
    </p:spTree>
  </p:cSld>
  <p:clrMapOvr>
    <a:masterClrMapping/>
  </p:clrMapOvr>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55 moves to the second of the five graces named in question 49. The answer is drawn from ¶102.4 of the Book of Doctrines and Discipline, which says that "God's convincing grace leads us to what the Bible terms 'repentance,' awakening in us a desire to 'flee from the wrath to come' (Matt. 3:7) and enabling us to begin to 'fear God and work righteousness' (see Acts 10:35)." The same paragraph records that Wesley called repentance "the porch of religion."</a:t>
            </a:r>
          </a:p>
          <a:p/>
          <a:p>
            <a:r>
              <a:t>The word "convincing" is the older form of "convicting," and the agent is the Holy Spirit. Jesus promises that when the Spirit comes "he will convict the world concerning sin and concerning righteousness and concerning judgment" (John 16:8). The conviction produces a particular kind of sorrow. Paul told the Corinthians, “Now I rejoice, not because you were grieved, but because you were grieved into repentance; for you were grieved according to God, so that you might suffer loss in nothing from us” (2 Corinthians 7:9), and then distinguished that grief from ordinary regret: "grief according to God produces repentance that leads to salvation without regret, but the grief of the world produces death" (2 Corinthians 7:10). Hosea gives it a voice: "Come, and let us return to the LORD, for he has torn and he will heal us; he has struck and he will bind us up" (Hosea 6:1).</a:t>
            </a:r>
          </a:p>
          <a:p/>
          <a:p>
            <a:r>
              <a:t>The answer's second clause, "to begin to fear God and work righteousness," describes the first fruits of this turning. The prophets picture nations saying, "Come, let us go up to the mountain of the LORD" (Micah 4:2), and city calling to city, "Let us go at once to entreat the favor of the LORD" (Zechariah 8:21). Habakkuk states the governing principle: "the righteous one will live by his faithfulness" (Habakkuk 2:4). Even at this early stage, the work is God's. Paul says that God, "rich in mercy," made us alive "when we were dead in the trespasses" (Ephesians 2:4-5). The desire to flee wrath is itself a gift.</a:t>
            </a:r>
          </a:p>
          <a:p/>
          <a:p>
            <a:r>
              <a:t>For a Methodist this teaching removes the fear that conviction of sin is a sign of God's absence. The uneasy conscience, the sorrow that will not let a wrong sit quietly, and the urge to return are the Spirit at work, drawing a person onto the porch. The proper response is the one the writer to the Hebrews models: to desire "to act honorably in all things" with "a clear conscience" (Hebrews 13:18).</a:t>
            </a:r>
          </a:p>
        </p:txBody>
      </p:sp>
      <p:sp>
        <p:nvSpPr>
          <p:cNvPr id="4" name="Slide Number Placeholder 3"/>
          <p:cNvSpPr>
            <a:spLocks noGrp="1"/>
          </p:cNvSpPr>
          <p:nvPr>
            <p:ph type="sldNum" idx="5" sz="quarter"/>
          </p:nvPr>
        </p:nvSpPr>
        <p:spPr/>
      </p:sp>
    </p:spTree>
  </p:cSld>
  <p:clrMapOvr>
    <a:masterClrMapping/>
  </p:clrMapOvr>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56 reaches the center of the Wesleyan way of salvation. The answer paraphrases ¶102.5 of the Book of Doctrines and Discipline: "God's justifying grace is received by faith to reconcile us to God through the atoning sacrifice of Jesus Christ, what God does for us." Article IX of the Confession of Faith states the doctrine formally: "penitent sinners are justified or accounted righteous before God only by faith in our Lord Jesus Christ," never "through our works or merit." Article VIII adds the ground of it: "God was in Christ reconciling the world to himself." The catechism places it after preventing and convincing grace because pardon comes to the penitent.</a:t>
            </a:r>
          </a:p>
          <a:p/>
          <a:p>
            <a:r>
              <a:t>The answer has three parts, and the references support each. First, reconciliation is needed because there was enmity. Paul says "while we were enemies we were reconciled to God through the death of his Son" (Romans 5:10), and those who "once were far off have been brought near by the blood of Christ" (Ephesians 2:13). Second, reconciliation is accomplished by an atoning sacrifice. Isaiah foresaw it: "he was pierced for our transgressions; he was crushed for our iniquities; upon him was the chastisement that brought us peace, and with his wounds we are healed" (Isaiah 53:5). The writer to the Hebrews explains why the Son took on flesh: "so that he might become a merciful and faithful high priest in matters pertaining to God, to make propitiation for the sins of the people" (Hebrews 2:17). Third, reconciliation is received by faith: "everyone who trusts in him should not perish but have eternal life" (John 3:16).</a:t>
            </a:r>
          </a:p>
          <a:p/>
          <a:p>
            <a:r>
              <a:t>The initiative throughout is God's. "God was in Christ reconciling a world to himself, not counting their trespasses to them" (2 Corinthians 5:19). ¶102.5 also says that justification "ordinarily results in the direct assurance of 'God's Spirit witnessing with our spirit that we are children of God,'" the assurance Wesley preached. Paul describes it: “Not only that, but we also boast in God through our Lord Jesus Christ, through whom we have now received the reconciliation” (Romans 5:11).</a:t>
            </a:r>
          </a:p>
          <a:p/>
          <a:p>
            <a:r>
              <a:t>A Methodist rests here. Pardon is a finished gift received by trust, and it cannot be improved by effort or lost by a bad day; it can only be received or refused. The believer who has received it has also been given, in Paul's words, "the service of the reconciliation" (2 Corinthians 5:18): the work of carrying the same peace to others.</a:t>
            </a:r>
          </a:p>
        </p:txBody>
      </p:sp>
      <p:sp>
        <p:nvSpPr>
          <p:cNvPr id="4" name="Slide Number Placeholder 3"/>
          <p:cNvSpPr>
            <a:spLocks noGrp="1"/>
          </p:cNvSpPr>
          <p:nvPr>
            <p:ph type="sldNum" idx="5" sz="quarter"/>
          </p:nvPr>
        </p:nvSpPr>
        <p:spPr/>
      </p:sp>
    </p:spTree>
  </p:cSld>
  <p:clrMapOvr>
    <a:masterClrMapping/>
  </p:clrMapOvr>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56 reaches the center of the Wesleyan way of salvation. The answer paraphrases ¶102.5 of the Book of Doctrines and Discipline: "God's justifying grace is received by faith to reconcile us to God through the atoning sacrifice of Jesus Christ, what God does for us." Article IX of the Confession of Faith states the doctrine formally: "penitent sinners are justified or accounted righteous before God only by faith in our Lord Jesus Christ," never "through our works or merit." Article VIII adds the ground of it: "God was in Christ reconciling the world to himself." The catechism places it after preventing and convincing grace because pardon comes to the penitent.</a:t>
            </a:r>
          </a:p>
          <a:p/>
          <a:p>
            <a:r>
              <a:t>The answer has three parts, and the references support each. First, reconciliation is needed because there was enmity. Paul says "while we were enemies we were reconciled to God through the death of his Son" (Romans 5:10), and those who "once were far off have been brought near by the blood of Christ" (Ephesians 2:13). Second, reconciliation is accomplished by an atoning sacrifice. Isaiah foresaw it: "he was pierced for our transgressions; he was crushed for our iniquities; upon him was the chastisement that brought us peace, and with his wounds we are healed" (Isaiah 53:5). The writer to the Hebrews explains why the Son took on flesh: "so that he might become a merciful and faithful high priest in matters pertaining to God, to make propitiation for the sins of the people" (Hebrews 2:17). Third, reconciliation is received by faith: "everyone who trusts in him should not perish but have eternal life" (John 3:16).</a:t>
            </a:r>
          </a:p>
          <a:p/>
          <a:p>
            <a:r>
              <a:t>The initiative throughout is God's. "God was in Christ reconciling a world to himself, not counting their trespasses to them" (2 Corinthians 5:19). ¶102.5 also says that justification "ordinarily results in the direct assurance of 'God's Spirit witnessing with our spirit that we are children of God,'" the assurance Wesley preached. Paul describes it: “Not only that, but we also boast in God through our Lord Jesus Christ, through whom we have now received the reconciliation” (Romans 5:11).</a:t>
            </a:r>
          </a:p>
          <a:p/>
          <a:p>
            <a:r>
              <a:t>A Methodist rests here. Pardon is a finished gift received by trust, and it cannot be improved by effort or lost by a bad day; it can only be received or refused. The believer who has received it has also been given, in Paul's words, "the service of the reconciliation" (2 Corinthians 5:18): the work of carrying the same peace to others.</a:t>
            </a:r>
          </a:p>
        </p:txBody>
      </p:sp>
      <p:sp>
        <p:nvSpPr>
          <p:cNvPr id="4" name="Slide Number Placeholder 3"/>
          <p:cNvSpPr>
            <a:spLocks noGrp="1"/>
          </p:cNvSpPr>
          <p:nvPr>
            <p:ph type="sldNum" idx="5" sz="quarter"/>
          </p:nvPr>
        </p:nvSpPr>
        <p:spPr/>
      </p:sp>
    </p:spTree>
  </p:cSld>
  <p:clrMapOvr>
    <a:masterClrMapping/>
  </p:clrMapOvr>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57 asks the question that divides Wesleyan theology from the doctrine of a limited atonement. The catechism answers yes, in the exact words of Article VIII of the Confession of Faith: "The offering Christ freely made on the cross is the perfect and sufficient sacrifice for the sins of the whole world." ¶102.1 of the Book of Doctrines and Discipline places the same conviction at the head of the Wesleyan way of salvation: the church "celebrates the universal love of God in affirming that Christ died for all people with the result that the gift of salvation is available to all persons."</a:t>
            </a:r>
          </a:p>
          <a:p/>
          <a:p>
            <a:r>
              <a:t>The references trace this universality from the first promise to the last epistle. God told Abraham, "in you all the families of the land shall be blessed" (Genesis 12:3). John the Baptist named Jesus "the Lamb of God, the one who takes away the sin of the world" (John 1:29). Jesus said, “God did not send the Son into the world to condemn the world, but in order that the world might be saved through him” (John 3:17), and that when he was lifted up he would "draw all to myself" (John 12:32). Paul writes that "one died for all" (2 Corinthians 5:14) and that Christ "gave himself as a ransom for all" (1 Timothy 2:6). John closes the case: "he himself is the propitiation for our sins, and not for ours only but also for the sins of the whole world" (1 John 2:2).</a:t>
            </a:r>
          </a:p>
          <a:p/>
          <a:p>
            <a:r>
              <a:t>The words "perfect and sufficient" also matter. Christ "had offered for all time a single sacrifice for sins" and then "sat down at the right hand of God" (Hebrews 10:12). Nothing is added to it by priest or penitent. The sacrifice is sufficient for all; it is received by those who believe, which is why the same chapter of John that says God loved the world also says eternal life belongs to "everyone who trusts in him" (John 3:16).</a:t>
            </a:r>
          </a:p>
          <a:p/>
          <a:p>
            <a:r>
              <a:t>For a Methodist this doctrine shapes evangelism and pastoral care. There is no one to whom the church cannot say honestly that Christ died for him. No sin lies outside its reach, so confession is met with forgiveness and cleansing (1 John 1:9). And there is no ground for despair about one's own standing, because the promise is made to whoever follows him: “Whoever follows me will certainly not walk in darkness, but will have the light of life” (John 8:12).</a:t>
            </a:r>
          </a:p>
        </p:txBody>
      </p:sp>
      <p:sp>
        <p:nvSpPr>
          <p:cNvPr id="4" name="Slide Number Placeholder 3"/>
          <p:cNvSpPr>
            <a:spLocks noGrp="1"/>
          </p:cNvSpPr>
          <p:nvPr>
            <p:ph type="sldNum" idx="5" sz="quarter"/>
          </p:nvPr>
        </p:nvSpPr>
        <p:spPr/>
      </p:sp>
    </p:spTree>
  </p:cSld>
  <p:clrMapOvr>
    <a:masterClrMapping/>
  </p:clrMapOvr>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57 asks the question that divides Wesleyan theology from the doctrine of a limited atonement. The catechism answers yes, in the exact words of Article VIII of the Confession of Faith: "The offering Christ freely made on the cross is the perfect and sufficient sacrifice for the sins of the whole world." ¶102.1 of the Book of Doctrines and Discipline places the same conviction at the head of the Wesleyan way of salvation: the church "celebrates the universal love of God in affirming that Christ died for all people with the result that the gift of salvation is available to all persons."</a:t>
            </a:r>
          </a:p>
          <a:p/>
          <a:p>
            <a:r>
              <a:t>The references trace this universality from the first promise to the last epistle. God told Abraham, "in you all the families of the land shall be blessed" (Genesis 12:3). John the Baptist named Jesus "the Lamb of God, the one who takes away the sin of the world" (John 1:29). Jesus said, “God did not send the Son into the world to condemn the world, but in order that the world might be saved through him” (John 3:17), and that when he was lifted up he would "draw all to myself" (John 12:32). Paul writes that "one died for all" (2 Corinthians 5:14) and that Christ "gave himself as a ransom for all" (1 Timothy 2:6). John closes the case: "he himself is the propitiation for our sins, and not for ours only but also for the sins of the whole world" (1 John 2:2).</a:t>
            </a:r>
          </a:p>
          <a:p/>
          <a:p>
            <a:r>
              <a:t>The words "perfect and sufficient" also matter. Christ "had offered for all time a single sacrifice for sins" and then "sat down at the right hand of God" (Hebrews 10:12). Nothing is added to it by priest or penitent. The sacrifice is sufficient for all; it is received by those who believe, which is why the same chapter of John that says God loved the world also says eternal life belongs to "everyone who trusts in him" (John 3:16).</a:t>
            </a:r>
          </a:p>
          <a:p/>
          <a:p>
            <a:r>
              <a:t>For a Methodist this doctrine shapes evangelism and pastoral care. There is no one to whom the church cannot say honestly that Christ died for him. No sin lies outside its reach, so confession is met with forgiveness and cleansing (1 John 1:9). And there is no ground for despair about one's own standing, because the promise is made to whoever follows him: “Whoever follows me will certainly not walk in darkness, but will have the light of life” (John 8:12).</a:t>
            </a:r>
          </a:p>
        </p:txBody>
      </p:sp>
      <p:sp>
        <p:nvSpPr>
          <p:cNvPr id="4" name="Slide Number Placeholder 3"/>
          <p:cNvSpPr>
            <a:spLocks noGrp="1"/>
          </p:cNvSpPr>
          <p:nvPr>
            <p:ph type="sldNum" idx="5" sz="quarter"/>
          </p:nvPr>
        </p:nvSpPr>
        <p:spPr/>
      </p:sp>
    </p:spTree>
  </p:cSld>
  <p:clrMapOvr>
    <a:masterClrMapping/>
  </p:clrMapOvr>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teaching on the cross before the Wesleyan way of salvation moves on to justification. The answer is drawn almost word for word from Article VIII of the Confession of Faith, Reconciliation Through Christ, which confesses that the offering Christ freely made on the cross is "the perfect and sufficient sacrifice for the sins of the whole world, redeeming man from all sin, so that no other satisfaction is required." Article XX of the Articles of Religion teaches the same doctrine under the title Of the One Oblation of Christ, Finished upon the Cross.</a:t>
            </a:r>
          </a:p>
          <a:p/>
          <a:p>
            <a:r>
              <a:t>The word satisfaction is the old term for what is owed to God on account of sin, and the catechism says that Christ has paid it in full. Hebrews puts the finished quality of that payment in the tense of its verbs: "when he had offered for all time a single sacrifice for sins, he sat down at the right hand of God" (Hebrews 10:12). "For by a single offering he has perfected for all time those who are being sanctified" (Hebrews 10:14). God "presented him as a mercy seat through faith in his blood," so that God "might be both just and the justifier of the one who has faith in Jesus" (Romans 3:25-26). No one else could add to that work, because “there is one God, and one mediator between God and men, the man Christ Jesus. Who gave himself as a ransom for all: the testimony at the proper times.” (1 Timothy 2:5-6)</a:t>
            </a:r>
          </a:p>
          <a:p/>
          <a:p>
            <a:r>
              <a:t>Deuteronomy 10 is on the list for a different reason. Moses asks what the Lord requires of Israel and answers with fear, love, and service "with all your heart and with all your soul" (Deuteronomy 10:12). That is a description of what God asks from a people he has already redeemed; it says nothing about a payment for sin.</a:t>
            </a:r>
          </a:p>
          <a:p/>
          <a:p>
            <a:r>
              <a:t>For a Methodist this teaching settles the conscience. Nothing done in church or in private adds to the price Christ paid. The Lord's Supper is received as a remembrance of that one sacrifice and as a means of grace, never as a repetition of it, which is why Article XX of the Articles of Religion rejects any teaching that Christ is offered again. Good works and fasting come after the cross, as fruit; the satisfaction for sin was finished when Christ sat down (Hebrews 10:12).</a:t>
            </a:r>
          </a:p>
        </p:txBody>
      </p:sp>
      <p:sp>
        <p:nvSpPr>
          <p:cNvPr id="4" name="Slide Number Placeholder 3"/>
          <p:cNvSpPr>
            <a:spLocks noGrp="1"/>
          </p:cNvSpPr>
          <p:nvPr>
            <p:ph type="sldNum" idx="5" sz="quarter"/>
          </p:nvPr>
        </p:nvSpPr>
        <p:spPr/>
      </p:sp>
    </p:spTree>
  </p:cSld>
  <p:clrMapOvr>
    <a:masterClrMapping/>
  </p:clrMapOvr>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teaching on the cross before the Wesleyan way of salvation moves on to justification. The answer is drawn almost word for word from Article VIII of the Confession of Faith, Reconciliation Through Christ, which confesses that the offering Christ freely made on the cross is "the perfect and sufficient sacrifice for the sins of the whole world, redeeming man from all sin, so that no other satisfaction is required." Article XX of the Articles of Religion teaches the same doctrine under the title Of the One Oblation of Christ, Finished upon the Cross.</a:t>
            </a:r>
          </a:p>
          <a:p/>
          <a:p>
            <a:r>
              <a:t>The word satisfaction is the old term for what is owed to God on account of sin, and the catechism says that Christ has paid it in full. Hebrews puts the finished quality of that payment in the tense of its verbs: "when he had offered for all time a single sacrifice for sins, he sat down at the right hand of God" (Hebrews 10:12). "For by a single offering he has perfected for all time those who are being sanctified" (Hebrews 10:14). God "presented him as a mercy seat through faith in his blood," so that God "might be both just and the justifier of the one who has faith in Jesus" (Romans 3:25-26). No one else could add to that work, because “there is one God, and one mediator between God and men, the man Christ Jesus. Who gave himself as a ransom for all: the testimony at the proper times.” (1 Timothy 2:5-6)</a:t>
            </a:r>
          </a:p>
          <a:p/>
          <a:p>
            <a:r>
              <a:t>Deuteronomy 10 is on the list for a different reason. Moses asks what the Lord requires of Israel and answers with fear, love, and service "with all your heart and with all your soul" (Deuteronomy 10:12). That is a description of what God asks from a people he has already redeemed; it says nothing about a payment for sin.</a:t>
            </a:r>
          </a:p>
          <a:p/>
          <a:p>
            <a:r>
              <a:t>For a Methodist this teaching settles the conscience. Nothing done in church or in private adds to the price Christ paid. The Lord's Supper is received as a remembrance of that one sacrifice and as a means of grace, never as a repetition of it, which is why Article XX of the Articles of Religion rejects any teaching that Christ is offered again. Good works and fasting come after the cross, as fruit; the satisfaction for sin was finished when Christ sat down (Hebrews 10:12).</a:t>
            </a:r>
          </a:p>
        </p:txBody>
      </p:sp>
      <p:sp>
        <p:nvSpPr>
          <p:cNvPr id="4" name="Slide Number Placeholder 3"/>
          <p:cNvSpPr>
            <a:spLocks noGrp="1"/>
          </p:cNvSpPr>
          <p:nvPr>
            <p:ph type="sldNum" idx="5" sz="quarter"/>
          </p:nvPr>
        </p:nvSpPr>
        <p:spPr/>
      </p:sp>
    </p:spTree>
  </p:cSld>
  <p:clrMapOvr>
    <a:masterClrMapping/>
  </p:clrMapOvr>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asked how sinners are justified; this question asks what justification accomplishes. The answer comes from ¶102 of the Book of Doctrines and Discipline, where the fifth stage of the Wesleyan way of salvation reads: "God's justifying grace is received by faith to reconcile us to God through the atoning sacrifice of Jesus Christ, what God does for us. It is pardon for past sins."</a:t>
            </a:r>
          </a:p>
          <a:p/>
          <a:p>
            <a:r>
              <a:t>Pardon is a legal word, and the scripture references keep it that way. David, looking back on his own forgiveness, sings, "Blessed is the one whose transgression is lifted, whose sin is covered. Blessed is the man to whom the LORD does not impute iniquity" (Psalm 32:1-2). Paul takes up that psalm to describe "the blessedness of the man to whom God counts righteousness apart from works" (Romans 4:6), and behind both stands Abraham, who "was faithful in the LORD, and he reckoned it to him as righteousness" (Genesis 15:6).</a:t>
            </a:r>
          </a:p>
          <a:p/>
          <a:p>
            <a:r>
              <a:t>The pardon is grounded in the cross and nowhere else. John points at Jesus and calls him "the Lamb of God, the one who takes away the sin of the world" (John 1:29). Peter reminds his readers: “You know that you were redeemed, not with perishable things such as silver or gold, from the futile way of life handed down from your forefathers, but with the precious blood of Christ, as of a lamb without blemish or spot.” (1 Peter 1:18-19) Christ is the one "who himself carried up our sins in his body upon the wood" (1 Peter 2:24). John names him "the propitiation for our sins" and widens the scope to "the sins of the whole world" (1 John 2:2), the conviction ¶102.1 states when it says Christ died for all people. The same letter locates the whole matter in God's initiative: “In this is love, not that we have loved God, but that he loved us and sent his Son as the propitiation for our sins.” (1 John 4:10)</a:t>
            </a:r>
          </a:p>
          <a:p/>
          <a:p>
            <a:r>
              <a:t>A Methodist who has received this pardon can say so without hedging. The gospel "is the power of God for salvation to everyone who believes" (Romans 1:16), and those "justified by his blood" will be saved "from the wrath" (Romans 5:9). The past is dealt with by God's own verdict, which is why the prayer of confession in Methodist worship ends in a declaration of forgiveness. What remains is the question the catechism asks next: how a person can be sure of it.</a:t>
            </a:r>
          </a:p>
        </p:txBody>
      </p:sp>
      <p:sp>
        <p:nvSpPr>
          <p:cNvPr id="4" name="Slide Number Placeholder 3"/>
          <p:cNvSpPr>
            <a:spLocks noGrp="1"/>
          </p:cNvSpPr>
          <p:nvPr>
            <p:ph type="sldNum" idx="5" sz="quarter"/>
          </p:nvPr>
        </p:nvSpPr>
        <p:spPr/>
      </p:sp>
    </p:spTree>
  </p:cSld>
  <p:clrMapOvr>
    <a:masterClrMapping/>
  </p:clrMapOvr>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asked how sinners are justified; this question asks what justification accomplishes. The answer comes from ¶102 of the Book of Doctrines and Discipline, where the fifth stage of the Wesleyan way of salvation reads: "God's justifying grace is received by faith to reconcile us to God through the atoning sacrifice of Jesus Christ, what God does for us. It is pardon for past sins."</a:t>
            </a:r>
          </a:p>
          <a:p/>
          <a:p>
            <a:r>
              <a:t>Pardon is a legal word, and the scripture references keep it that way. David, looking back on his own forgiveness, sings, "Blessed is the one whose transgression is lifted, whose sin is covered. Blessed is the man to whom the LORD does not impute iniquity" (Psalm 32:1-2). Paul takes up that psalm to describe "the blessedness of the man to whom God counts righteousness apart from works" (Romans 4:6), and behind both stands Abraham, who "was faithful in the LORD, and he reckoned it to him as righteousness" (Genesis 15:6).</a:t>
            </a:r>
          </a:p>
          <a:p/>
          <a:p>
            <a:r>
              <a:t>The pardon is grounded in the cross and nowhere else. John points at Jesus and calls him "the Lamb of God, the one who takes away the sin of the world" (John 1:29). Peter reminds his readers: “You know that you were redeemed, not with perishable things such as silver or gold, from the futile way of life handed down from your forefathers, but with the precious blood of Christ, as of a lamb without blemish or spot.” (1 Peter 1:18-19) Christ is the one "who himself carried up our sins in his body upon the wood" (1 Peter 2:24). John names him "the propitiation for our sins" and widens the scope to "the sins of the whole world" (1 John 2:2), the conviction ¶102.1 states when it says Christ died for all people. The same letter locates the whole matter in God's initiative: “In this is love, not that we have loved God, but that he loved us and sent his Son as the propitiation for our sins.” (1 John 4:10)</a:t>
            </a:r>
          </a:p>
          <a:p/>
          <a:p>
            <a:r>
              <a:t>A Methodist who has received this pardon can say so without hedging. The gospel "is the power of God for salvation to everyone who believes" (Romans 1:16), and those "justified by his blood" will be saved "from the wrath" (Romans 5:9). The past is dealt with by God's own verdict, which is why the prayer of confession in Methodist worship ends in a declaration of forgiveness. What remains is the question the catechism asks next: how a person can be sure of it.</a:t>
            </a:r>
          </a:p>
        </p:txBody>
      </p:sp>
      <p:sp>
        <p:nvSpPr>
          <p:cNvPr id="4" name="Slide Number Placeholder 3"/>
          <p:cNvSpPr>
            <a:spLocks noGrp="1"/>
          </p:cNvSpPr>
          <p:nvPr>
            <p:ph type="sldNum" idx="5" sz="quarter"/>
          </p:nvPr>
        </p:nvSpPr>
        <p:spPr/>
      </p:sp>
    </p:spTree>
  </p:cSld>
  <p:clrMapOvr>
    <a:masterClrMapping/>
  </p:clrMapOvr>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Assurance is one of the marks that set the early Methodists apart, and the catechism gives it a question of its own. The answer is the scripture sentence that ¶102 of the Book of Doctrines and Discipline builds into its account of justifying grace: pardon "ordinarily results in the direct assurance of 'God's Spirit witnessing with our spirit that we are children of God' (Rom. 8:16) as well as the indirect witness of a good conscience in the midst of the fruit of the Spirit." The catechism quotes the direct witness.</a:t>
            </a:r>
          </a:p>
          <a:p/>
          <a:p>
            <a:r>
              <a:t>The direct witness is described in Romans 8. “For you did not receive a spirit of slavery again toward fear, but you received a spirit of adoption as son, in which we cry, "Abba, Father." The Spirit himself testifies together with our spirit that we are children of God. And if children, then also heirs, heirs of God and co-heirs of Christ, if indeed we suffer with him so that we may also be glorified with him.” (Romans 8:15-17) Galatians gives the order of cause and effect: "because you are sons, God has sent the Spirit of his Son into our hearts, crying, 'Abba! Father!'" (Galatians 4:6). Ephesians adds that believers "were sealed with the Holy Spirit of promise, which is the guarantee of our inheritance" (Ephesians 1:13-14).</a:t>
            </a:r>
          </a:p>
          <a:p/>
          <a:p>
            <a:r>
              <a:t>The ground of this confidence lies outside the believer. "You are all sons of God through faith in Christ Jesus" (Galatians 3:26), and the Spirit's witness is a witness to that fact. Hebrews shows the Spirit bearing witness by way of the new covenant promise, "I will remember their sins and their lawless deeds no more" (Hebrews 10:17). The assurance is an assurance of pardon already granted, which is why Paul can tell Timothy, “For God did not give us a spirit of timidity, but a spirit of power, love, and self-discipline.” (2 Timothy 1:7) Wesley distinguished the faith of a servant, which fears God and does right, from the faith of a son, which knows itself forgiven; the church's standard says the second is the ordinary result of justification.</a:t>
            </a:r>
          </a:p>
          <a:p/>
          <a:p>
            <a:r>
              <a:t>For a Methodist this means that a settled sense of being God's child is an expected gift, though ¶102 says "ordinarily," and Wesley allowed for exceptions. A believer who lacks the feeling of assurance is pointed to the promise and to the fruit of the Spirit in a good conscience, and is told to keep using the means of grace where the Spirit does his work.</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 confessed God as Sovereign. This question asks what kind of sovereign he is, and the catechism answers with the next clause of Article I of the Confession of Faith, which says that God "rules with gracious regard for the well-being and salvation of men, to the glory of his name." The catechism says "of all" where the Confession says "of men." ¶102 of the Book of Doctrines and Discipline calls this the universal love of God: Christ died for all people, and salvation is available to all persons through the Holy Spirit.</a:t>
            </a:r>
          </a:p>
          <a:p/>
          <a:p>
            <a:r>
              <a:t>Gracious regard is the character God announced to Moses on Sinai: "The LORD, the LORD, a God compassionate and gracious, slow of face and abounding in kindness and truth" (Exodus 34:6). Joel calls Israel to return to a God who is "gracious and compassionate, slow to anger and abounding in kindness, and relenting concerning the harm" (Joel 2:13). Micah says of the God who is "lifting iniquity and passing over transgression" that "he delights in kindness" (Micah 7:18). The psalmist sums it up: "The LORD is gracious and righteous; our God is merciful" (Psalm 116:5).</a:t>
            </a:r>
          </a:p>
          <a:p/>
          <a:p>
            <a:r>
              <a:t>The well-being and salvation of all is the New Testament's account of why God gave his Son. "God so loved the world that he gave the unique son, in order that everyone who trusts in him should not perish but have eternal life" (John 3:16). Paul says God is "rich in mercy" and acted "because of the great love with which he loved us" (Ephesians 2:4), “and when we were dead in the trespasses, made us alive together with Christ, by grace you are saved, ” (Ephesians 2:5), and Peter explains the delay of the last day as patience, God "not planning that any should perish but that all should come to repentance" (2 Peter 3:9). ¶102 calls the grace that reaches every person before any response "prevenient or preventing grace," the first dawning of grace in the soul. To the glory of his name keeps the order right: God saves for his own glory, and the psalmist prays that "the glory of the LORD be forever" (Psalm 104:31).</a:t>
            </a:r>
          </a:p>
          <a:p/>
          <a:p>
            <a:r>
              <a:t>For a Methodist this rules out despair over anyone; no neighbor and no prodigal child stands outside the gracious regard of God. It also rules out fear that God's rule over one's own life is grudging. The Sovereign of heaven and earth is the God of Exodus 34:6, and his rule is exercised for the salvation of the very people he governs.</a:t>
            </a:r>
          </a:p>
        </p:txBody>
      </p:sp>
      <p:sp>
        <p:nvSpPr>
          <p:cNvPr id="4" name="Slide Number Placeholder 3"/>
          <p:cNvSpPr>
            <a:spLocks noGrp="1"/>
          </p:cNvSpPr>
          <p:nvPr>
            <p:ph type="sldNum" idx="5" sz="quarter"/>
          </p:nvPr>
        </p:nvSpPr>
        <p:spPr/>
      </p:sp>
    </p:spTree>
  </p:cSld>
  <p:clrMapOvr>
    <a:masterClrMapping/>
  </p:clrMapOvr>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Assurance is one of the marks that set the early Methodists apart, and the catechism gives it a question of its own. The answer is the scripture sentence that ¶102 of the Book of Doctrines and Discipline builds into its account of justifying grace: pardon "ordinarily results in the direct assurance of 'God's Spirit witnessing with our spirit that we are children of God' (Rom. 8:16) as well as the indirect witness of a good conscience in the midst of the fruit of the Spirit." The catechism quotes the direct witness.</a:t>
            </a:r>
          </a:p>
          <a:p/>
          <a:p>
            <a:r>
              <a:t>The direct witness is described in Romans 8. “For you did not receive a spirit of slavery again toward fear, but you received a spirit of adoption as son, in which we cry, "Abba, Father." The Spirit himself testifies together with our spirit that we are children of God. And if children, then also heirs, heirs of God and co-heirs of Christ, if indeed we suffer with him so that we may also be glorified with him.” (Romans 8:15-17) Galatians gives the order of cause and effect: "because you are sons, God has sent the Spirit of his Son into our hearts, crying, 'Abba! Father!'" (Galatians 4:6). Ephesians adds that believers "were sealed with the Holy Spirit of promise, which is the guarantee of our inheritance" (Ephesians 1:13-14).</a:t>
            </a:r>
          </a:p>
          <a:p/>
          <a:p>
            <a:r>
              <a:t>The ground of this confidence lies outside the believer. "You are all sons of God through faith in Christ Jesus" (Galatians 3:26), and the Spirit's witness is a witness to that fact. Hebrews shows the Spirit bearing witness by way of the new covenant promise, "I will remember their sins and their lawless deeds no more" (Hebrews 10:17). The assurance is an assurance of pardon already granted, which is why Paul can tell Timothy, “For God did not give us a spirit of timidity, but a spirit of power, love, and self-discipline.” (2 Timothy 1:7) Wesley distinguished the faith of a servant, which fears God and does right, from the faith of a son, which knows itself forgiven; the church's standard says the second is the ordinary result of justification.</a:t>
            </a:r>
          </a:p>
          <a:p/>
          <a:p>
            <a:r>
              <a:t>For a Methodist this means that a settled sense of being God's child is an expected gift, though ¶102 says "ordinarily," and Wesley allowed for exceptions. A believer who lacks the feeling of assurance is pointed to the promise and to the fruit of the Spirit in a good conscience, and is told to keep using the means of grace where the Spirit does his work.</a:t>
            </a:r>
          </a:p>
        </p:txBody>
      </p:sp>
      <p:sp>
        <p:nvSpPr>
          <p:cNvPr id="4" name="Slide Number Placeholder 3"/>
          <p:cNvSpPr>
            <a:spLocks noGrp="1"/>
          </p:cNvSpPr>
          <p:nvPr>
            <p:ph type="sldNum" idx="5" sz="quarter"/>
          </p:nvPr>
        </p:nvSpPr>
        <p:spPr/>
      </p:sp>
    </p:spTree>
  </p:cSld>
  <p:clrMapOvr>
    <a:masterClrMapping/>
  </p:clrMapOvr>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crosses from justification into regeneration, which ¶102 of the Book of Doctrines and Discipline names as the beginning of sanctifying grace: "God's sanctifying grace begins with God's work of regeneration, sometimes referred to as 'being born again,' or 'initial sanctification.'" The answer is taken from the second paragraph of Article IX of the Confession of Faith: "regeneration is the renewal of man in righteousness through Jesus Christ, by the power of the Holy Spirit."</a:t>
            </a:r>
          </a:p>
          <a:p/>
          <a:p>
            <a:r>
              <a:t>The renewal is a real change in the person. Ezekiel's promise supplies the language: "I will give you a new heart, and a new spirit I will put within you; I will remove the heart of stone from your flesh and give you a heart of flesh" (Ezekiel 36:26). The next verse names the agent: "I will put my spirit within you and cause you to walk in my statutes" (Ezekiel 36:27). Paul describes the same change from the side of the person who has undergone it. Those who were "dead in your trespasses and sins" (Ephesians 2:1) have a God “who is rich in mercy, because of the great love with which he loved us, and when we were dead in the trespasses, made us alive together with Christ, by grace you are saved, ” (Ephesians 2:4-5).</a:t>
            </a:r>
          </a:p>
          <a:p/>
          <a:p>
            <a:r>
              <a:t>Two references show the renewed life from the inside. Paul can say, "I live, yet no longer I, but Christ lives in me" (Galatians 2:20), and he tells those who belong to Christ to "walk by the Spirit" (Galatians 5:16). Titus locates the whole change in God's mercy: “not by works that we did in righteousness, but according to his own mercy he saved us, through the washing of regeneration and renewal of the Holy Spirit, whom he poured out on us richly through Jesus Christ our Savior” (Titus 3:5-6); the passage names both the Son and the Spirit, exactly as Article IX does. Peter says that through God's promises believers "may become participants in the divine nature" (2 Peter 1:4), which the catechism explains in the next question.</a:t>
            </a:r>
          </a:p>
          <a:p/>
          <a:p>
            <a:r>
              <a:t>For a Methodist, pardon is the beginning of salvation and holiness is what follows from it. A forgiven person who remained unchanged would have received half of what God offers. The church asks its members to expect the new heart Ezekiel promised, and it points them to prayer, scripture, the Lord's Supper, and Christian fellowship as the ordinary places where the Spirit does that renewing work (Ezekiel 36:27).</a:t>
            </a:r>
          </a:p>
        </p:txBody>
      </p:sp>
      <p:sp>
        <p:nvSpPr>
          <p:cNvPr id="4" name="Slide Number Placeholder 3"/>
          <p:cNvSpPr>
            <a:spLocks noGrp="1"/>
          </p:cNvSpPr>
          <p:nvPr>
            <p:ph type="sldNum" idx="5" sz="quarter"/>
          </p:nvPr>
        </p:nvSpPr>
        <p:spPr/>
      </p:sp>
    </p:spTree>
  </p:cSld>
  <p:clrMapOvr>
    <a:masterClrMapping/>
  </p:clrMapOvr>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crosses from justification into regeneration, which ¶102 of the Book of Doctrines and Discipline names as the beginning of sanctifying grace: "God's sanctifying grace begins with God's work of regeneration, sometimes referred to as 'being born again,' or 'initial sanctification.'" The answer is taken from the second paragraph of Article IX of the Confession of Faith: "regeneration is the renewal of man in righteousness through Jesus Christ, by the power of the Holy Spirit."</a:t>
            </a:r>
          </a:p>
          <a:p/>
          <a:p>
            <a:r>
              <a:t>The renewal is a real change in the person. Ezekiel's promise supplies the language: "I will give you a new heart, and a new spirit I will put within you; I will remove the heart of stone from your flesh and give you a heart of flesh" (Ezekiel 36:26). The next verse names the agent: "I will put my spirit within you and cause you to walk in my statutes" (Ezekiel 36:27). Paul describes the same change from the side of the person who has undergone it. Those who were "dead in your trespasses and sins" (Ephesians 2:1) have a God “who is rich in mercy, because of the great love with which he loved us, and when we were dead in the trespasses, made us alive together with Christ, by grace you are saved, ” (Ephesians 2:4-5).</a:t>
            </a:r>
          </a:p>
          <a:p/>
          <a:p>
            <a:r>
              <a:t>Two references show the renewed life from the inside. Paul can say, "I live, yet no longer I, but Christ lives in me" (Galatians 2:20), and he tells those who belong to Christ to "walk by the Spirit" (Galatians 5:16). Titus locates the whole change in God's mercy: “not by works that we did in righteousness, but according to his own mercy he saved us, through the washing of regeneration and renewal of the Holy Spirit, whom he poured out on us richly through Jesus Christ our Savior” (Titus 3:5-6); the passage names both the Son and the Spirit, exactly as Article IX does. Peter says that through God's promises believers "may become participants in the divine nature" (2 Peter 1:4), which the catechism explains in the next question.</a:t>
            </a:r>
          </a:p>
          <a:p/>
          <a:p>
            <a:r>
              <a:t>For a Methodist, pardon is the beginning of salvation and holiness is what follows from it. A forgiven person who remained unchanged would have received half of what God offers. The church asks its members to expect the new heart Ezekiel promised, and it points them to prayer, scripture, the Lord's Supper, and Christian fellowship as the ordinary places where the Spirit does that renewing work (Ezekiel 36:27).</a:t>
            </a:r>
          </a:p>
        </p:txBody>
      </p:sp>
      <p:sp>
        <p:nvSpPr>
          <p:cNvPr id="4" name="Slide Number Placeholder 3"/>
          <p:cNvSpPr>
            <a:spLocks noGrp="1"/>
          </p:cNvSpPr>
          <p:nvPr>
            <p:ph type="sldNum" idx="5" sz="quarter"/>
          </p:nvPr>
        </p:nvSpPr>
        <p:spPr/>
      </p:sp>
    </p:spTree>
  </p:cSld>
  <p:clrMapOvr>
    <a:masterClrMapping/>
  </p:clrMapOvr>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catechism to describe the change that regeneration makes. The answer quotes Article IX of the Confession of Faith, which says that by regeneration "we are made partakers of the divine nature and experience newness of life." Both phrases are biblical. The first comes from 2 Peter 1:4, and the second is Paul's language for the life that follows baptism into Christ's death and resurrection. ¶102.6 of the Book of Doctrines and Discipline places this new birth at the start of sanctifying grace, the point where God's work in a person begins to reshape the person.</a:t>
            </a:r>
          </a:p>
          <a:p/>
          <a:p>
            <a:r>
              <a:t>The Genesis references set the pattern. Abram is told, "your name shall be Abraham, for I have made you the father of a multitude of nations" (Genesis 17:5), and Jacob hears, "Israel shall be your name" (Genesis 35:10). A new name in scripture marks a new identity given by God. Jesus tells Nicodemus that this is what entering the kingdom requires: "unless one is begotten from above, that one cannot see the kingdom of God" (John 3:3). Paul states the result without qualification: "if anyone is in Christ, a new creation: the ancient things have passed by; look, new things have come to be" (2 Corinthians 5:17).</a:t>
            </a:r>
          </a:p>
          <a:p/>
          <a:p>
            <a:r>
              <a:t>"Partakers of the divine nature" needs a careful reading. Peter says that through God's "precious and very great promises" believers "may become participants in the divine nature, having escaped the corruption that is in the world by desire" (2 Peter 1:4). The phrase describes a creature sharing by grace in God's own holiness and life; the distinction between Creator and creature that Article I of the Confession of Faith maintains stays firmly in place. The evidence of that sharing is the fruit Paul lists, "love, joy, peace, patience, kindness, goodness, faithfulness, gentleness, self-control" (Galatians 5:22-23), and John's confidence that "the one who is in you is greater than the one who is in the world" (1 John 4:4).</a:t>
            </a:r>
          </a:p>
          <a:p/>
          <a:p>
            <a:r>
              <a:t>Newness of life shows itself in where a person's attention rests. "Set your minds on the things above," Paul writes, "for you have died, and your life is hidden with the Christ in God" (Colossians 3:2-3). For a Methodist this is the meaning of the baptismal vows and of their renewal at confirmation: the old life has been put to death with Christ, and the new one is lived under the word of Romans 8:1, "there is now no condemnation for those in Christ Jesus."</a:t>
            </a:r>
          </a:p>
        </p:txBody>
      </p:sp>
      <p:sp>
        <p:nvSpPr>
          <p:cNvPr id="4" name="Slide Number Placeholder 3"/>
          <p:cNvSpPr>
            <a:spLocks noGrp="1"/>
          </p:cNvSpPr>
          <p:nvPr>
            <p:ph type="sldNum" idx="5" sz="quarter"/>
          </p:nvPr>
        </p:nvSpPr>
        <p:spPr/>
      </p:sp>
    </p:spTree>
  </p:cSld>
  <p:clrMapOvr>
    <a:masterClrMapping/>
  </p:clrMapOvr>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catechism to describe the change that regeneration makes. The answer quotes Article IX of the Confession of Faith, which says that by regeneration "we are made partakers of the divine nature and experience newness of life." Both phrases are biblical. The first comes from 2 Peter 1:4, and the second is Paul's language for the life that follows baptism into Christ's death and resurrection. ¶102.6 of the Book of Doctrines and Discipline places this new birth at the start of sanctifying grace, the point where God's work in a person begins to reshape the person.</a:t>
            </a:r>
          </a:p>
          <a:p/>
          <a:p>
            <a:r>
              <a:t>The Genesis references set the pattern. Abram is told, "your name shall be Abraham, for I have made you the father of a multitude of nations" (Genesis 17:5), and Jacob hears, "Israel shall be your name" (Genesis 35:10). A new name in scripture marks a new identity given by God. Jesus tells Nicodemus that this is what entering the kingdom requires: "unless one is begotten from above, that one cannot see the kingdom of God" (John 3:3). Paul states the result without qualification: "if anyone is in Christ, a new creation: the ancient things have passed by; look, new things have come to be" (2 Corinthians 5:17).</a:t>
            </a:r>
          </a:p>
          <a:p/>
          <a:p>
            <a:r>
              <a:t>"Partakers of the divine nature" needs a careful reading. Peter says that through God's "precious and very great promises" believers "may become participants in the divine nature, having escaped the corruption that is in the world by desire" (2 Peter 1:4). The phrase describes a creature sharing by grace in God's own holiness and life; the distinction between Creator and creature that Article I of the Confession of Faith maintains stays firmly in place. The evidence of that sharing is the fruit Paul lists, "love, joy, peace, patience, kindness, goodness, faithfulness, gentleness, self-control" (Galatians 5:22-23), and John's confidence that "the one who is in you is greater than the one who is in the world" (1 John 4:4).</a:t>
            </a:r>
          </a:p>
          <a:p/>
          <a:p>
            <a:r>
              <a:t>Newness of life shows itself in where a person's attention rests. "Set your minds on the things above," Paul writes, "for you have died, and your life is hidden with the Christ in God" (Colossians 3:2-3). For a Methodist this is the meaning of the baptismal vows and of their renewal at confirmation: the old life has been put to death with Christ, and the new one is lived under the word of Romans 8:1, "there is now no condemnation for those in Christ Jesus."</a:t>
            </a:r>
          </a:p>
        </p:txBody>
      </p:sp>
      <p:sp>
        <p:nvSpPr>
          <p:cNvPr id="4" name="Slide Number Placeholder 3"/>
          <p:cNvSpPr>
            <a:spLocks noGrp="1"/>
          </p:cNvSpPr>
          <p:nvPr>
            <p:ph type="sldNum" idx="5" sz="quarter"/>
          </p:nvPr>
        </p:nvSpPr>
        <p:spPr/>
      </p:sp>
    </p:spTree>
  </p:cSld>
  <p:clrMapOvr>
    <a:masterClrMapping/>
  </p:clrMapOvr>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said what regeneration is and how it changes a person; this question asks what the changed person is now able to do. The answer is the closing sentence of the second paragraph of Article IX of the Confession of Faith: "By this new birth the believer becomes reconciled to God and is enabled to serve him with the will and the affections." ¶102.2 of the Book of Doctrines and Discipline says the same in its own words, that grace "enables us to live as children of God, freed for joyful obedience."</a:t>
            </a:r>
          </a:p>
          <a:p/>
          <a:p>
            <a:r>
              <a:t>The first half of the answer is adoption. To those who believe in Christ's name "he gave the right to become children of God" (John 1:12), and Paul explains how that right was secured: "God sent forth his Son, born of a woman, born under the law, to redeem those who were under the law, so that we might receive adoption as sons" (Galatians 4:4-5).</a:t>
            </a:r>
          </a:p>
          <a:p/>
          <a:p>
            <a:r>
              <a:t>The second half of the answer, service "with the will and the affections," is where the Wesleyan emphasis falls. Wesley described true religion as holiness of heart and life, and the Deuteronomy references show why the heart comes first: "you shall love the LORD your God with all your heart and with all your soul and with all your strength" (Deuteronomy 6:5). Before the new birth that command exposes a person's inability, since Article VII of the Confession of Faith says fallen man is "inclined to evil." After the new birth the same command becomes possible, because "it is God who is at work in you, both to will and to work for his good pleasure" (Philippians 2:13). The willing and the working are both God's gift, which is what the catechism means by "enabled."</a:t>
            </a:r>
          </a:p>
          <a:p/>
          <a:p>
            <a:r>
              <a:t>For a Methodist this teaching turns obedience into family life. “See what kind of love the Father has given us, that we should be called children of God: and so we are.” (1 John 3:1) John gives a plain test of who belongs to the family: "anyone who does not practice righteousness is not of God, nor is the one who does not love his brother" (1 John 3:10). A child of God serves out of affection for the Father whose Spirit "testifies together with our spirit that we are children of God" (Romans 8:16), and Article IX of the Confession of Faith says that this affectionate service is what regeneration equips a believer to give.</a:t>
            </a:r>
          </a:p>
        </p:txBody>
      </p:sp>
      <p:sp>
        <p:nvSpPr>
          <p:cNvPr id="4" name="Slide Number Placeholder 3"/>
          <p:cNvSpPr>
            <a:spLocks noGrp="1"/>
          </p:cNvSpPr>
          <p:nvPr>
            <p:ph type="sldNum" idx="5" sz="quarter"/>
          </p:nvPr>
        </p:nvSpPr>
        <p:spPr/>
      </p:sp>
    </p:spTree>
  </p:cSld>
  <p:clrMapOvr>
    <a:masterClrMapping/>
  </p:clrMapOvr>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said what regeneration is and how it changes a person; this question asks what the changed person is now able to do. The answer is the closing sentence of the second paragraph of Article IX of the Confession of Faith: "By this new birth the believer becomes reconciled to God and is enabled to serve him with the will and the affections." ¶102.2 of the Book of Doctrines and Discipline says the same in its own words, that grace "enables us to live as children of God, freed for joyful obedience."</a:t>
            </a:r>
          </a:p>
          <a:p/>
          <a:p>
            <a:r>
              <a:t>The first half of the answer is adoption. To those who believe in Christ's name "he gave the right to become children of God" (John 1:12), and Paul explains how that right was secured: "God sent forth his Son, born of a woman, born under the law, to redeem those who were under the law, so that we might receive adoption as sons" (Galatians 4:4-5).</a:t>
            </a:r>
          </a:p>
          <a:p/>
          <a:p>
            <a:r>
              <a:t>The second half of the answer, service "with the will and the affections," is where the Wesleyan emphasis falls. Wesley described true religion as holiness of heart and life, and the Deuteronomy references show why the heart comes first: "you shall love the LORD your God with all your heart and with all your soul and with all your strength" (Deuteronomy 6:5). Before the new birth that command exposes a person's inability, since Article VII of the Confession of Faith says fallen man is "inclined to evil." After the new birth the same command becomes possible, because "it is God who is at work in you, both to will and to work for his good pleasure" (Philippians 2:13). The willing and the working are both God's gift, which is what the catechism means by "enabled."</a:t>
            </a:r>
          </a:p>
          <a:p/>
          <a:p>
            <a:r>
              <a:t>For a Methodist this teaching turns obedience into family life. “See what kind of love the Father has given us, that we should be called children of God: and so we are.” (1 John 3:1) John gives a plain test of who belongs to the family: "anyone who does not practice righteousness is not of God, nor is the one who does not love his brother" (1 John 3:10). A child of God serves out of affection for the Father whose Spirit "testifies together with our spirit that we are children of God" (Romans 8:16), and Article IX of the Confession of Faith says that this affectionate service is what regeneration equips a believer to give.</a:t>
            </a:r>
          </a:p>
        </p:txBody>
      </p:sp>
      <p:sp>
        <p:nvSpPr>
          <p:cNvPr id="4" name="Slide Number Placeholder 3"/>
          <p:cNvSpPr>
            <a:spLocks noGrp="1"/>
          </p:cNvSpPr>
          <p:nvPr>
            <p:ph type="sldNum" idx="5" sz="quarter"/>
          </p:nvPr>
        </p:nvSpPr>
        <p:spPr/>
      </p:sp>
    </p:spTree>
  </p:cSld>
  <p:clrMapOvr>
    <a:masterClrMapping/>
  </p:clrMapOvr>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a question on which Methodists have always differed from their Reformed neighbors, and it answers with the third paragraph of Article IX of the Confession of Faith: "We believe, although we have experienced regeneration, it is possible to depart from grace and fall into sin." Article XII of the Articles of Religion, Of Sin After Justification, says the same: "After we have received the Holy Ghost, we may depart from grace given, and fall into sin."</a:t>
            </a:r>
          </a:p>
          <a:p/>
          <a:p>
            <a:r>
              <a:t>The warnings come from every part of the New Testament, and they are addressed to believers. Jesus tells his disciples, "Abide in me, and I in you," and then, "If anyone does not abide in me, he is thrown away like a branch and withers" (John 15:4, 6). Paul writes, "let the one who thinks he stands take heed lest he fall" (1 Corinthians 10:12). He tells the Gentile believers in Rome, “They were broken off because of unbelief, but you stand by faith. Do not be high-minded, but fear.” (Romans 11:20) They remain in God's kindness "if you continue in the kindness; otherwise you also will be cut off" (Romans 11:22). Hebrews urges its readers to "take care, brothers, lest there be in any one of you an evil heart of unbelief in departing from the living God" (Hebrews 3:12), and Peter describes people who "have escaped the defilements of the world" and are "again entangled in them and overcome" (2 Peter 2:20).</a:t>
            </a:r>
          </a:p>
          <a:p/>
          <a:p>
            <a:r>
              <a:t>The church reads these warnings as real. A regenerate person retains the freedom that Article VII of the Confession of Faith describes, and freedom that can say yes to God can also turn away. This does not undo the assurance taught in question 60. The witness of the Spirit is a witness to a believer's present standing as a child of God; it says nothing about a future in which that believer refuses to abide. Wesley held the two together: a present, joyful confidence, and a sober watchfulness, "lest being led away by the error of the lawless you fall from your own security" (2 Peter 3:17).</a:t>
            </a:r>
          </a:p>
          <a:p/>
          <a:p>
            <a:r>
              <a:t>For a Methodist this teaching is the reason the early societies met weekly to ask one another how their souls prospered. Hebrews gives the same prescription: "encourage one another each day, as long as it is called 'today,' so that none of you may be hardened by the deceit of sin" (Hebrews 3:13).</a:t>
            </a:r>
          </a:p>
        </p:txBody>
      </p:sp>
      <p:sp>
        <p:nvSpPr>
          <p:cNvPr id="4" name="Slide Number Placeholder 3"/>
          <p:cNvSpPr>
            <a:spLocks noGrp="1"/>
          </p:cNvSpPr>
          <p:nvPr>
            <p:ph type="sldNum" idx="5" sz="quarter"/>
          </p:nvPr>
        </p:nvSpPr>
        <p:spPr/>
      </p:sp>
    </p:spTree>
  </p:cSld>
  <p:clrMapOvr>
    <a:masterClrMapping/>
  </p:clrMapOvr>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a question on which Methodists have always differed from their Reformed neighbors, and it answers with the third paragraph of Article IX of the Confession of Faith: "We believe, although we have experienced regeneration, it is possible to depart from grace and fall into sin." Article XII of the Articles of Religion, Of Sin After Justification, says the same: "After we have received the Holy Ghost, we may depart from grace given, and fall into sin."</a:t>
            </a:r>
          </a:p>
          <a:p/>
          <a:p>
            <a:r>
              <a:t>The warnings come from every part of the New Testament, and they are addressed to believers. Jesus tells his disciples, "Abide in me, and I in you," and then, "If anyone does not abide in me, he is thrown away like a branch and withers" (John 15:4, 6). Paul writes, "let the one who thinks he stands take heed lest he fall" (1 Corinthians 10:12). He tells the Gentile believers in Rome, “They were broken off because of unbelief, but you stand by faith. Do not be high-minded, but fear.” (Romans 11:20) They remain in God's kindness "if you continue in the kindness; otherwise you also will be cut off" (Romans 11:22). Hebrews urges its readers to "take care, brothers, lest there be in any one of you an evil heart of unbelief in departing from the living God" (Hebrews 3:12), and Peter describes people who "have escaped the defilements of the world" and are "again entangled in them and overcome" (2 Peter 2:20).</a:t>
            </a:r>
          </a:p>
          <a:p/>
          <a:p>
            <a:r>
              <a:t>The church reads these warnings as real. A regenerate person retains the freedom that Article VII of the Confession of Faith describes, and freedom that can say yes to God can also turn away. This does not undo the assurance taught in question 60. The witness of the Spirit is a witness to a believer's present standing as a child of God; it says nothing about a future in which that believer refuses to abide. Wesley held the two together: a present, joyful confidence, and a sober watchfulness, "lest being led away by the error of the lawless you fall from your own security" (2 Peter 3:17).</a:t>
            </a:r>
          </a:p>
          <a:p/>
          <a:p>
            <a:r>
              <a:t>For a Methodist this teaching is the reason the early societies met weekly to ask one another how their souls prospered. Hebrews gives the same prescription: "encourage one another each day, as long as it is called 'today,' so that none of you may be hardened by the deceit of sin" (Hebrews 3:13).</a:t>
            </a:r>
          </a:p>
        </p:txBody>
      </p:sp>
      <p:sp>
        <p:nvSpPr>
          <p:cNvPr id="4" name="Slide Number Placeholder 3"/>
          <p:cNvSpPr>
            <a:spLocks noGrp="1"/>
          </p:cNvSpPr>
          <p:nvPr>
            <p:ph type="sldNum" idx="5" sz="quarter"/>
          </p:nvPr>
        </p:nvSpPr>
        <p:spPr/>
      </p:sp>
    </p:spTree>
  </p:cSld>
  <p:clrMapOvr>
    <a:masterClrMapping/>
  </p:clrMapOvr>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answer could sound like a sentence of doom, so the catechism follows it at once with this question. The answer completes the sentence from Article IX of the Confession of Faith: those who fall "may even then, by the grace of God, be renewed in righteousness." Article XII of the Articles of Religion, Of Sin After Justification, condemns the opposite teaching by name: "the grant of repentance is not to be denied to such as fall into sin after justification," and those who "deny the place of forgiveness to such as truly repent" are themselves condemned.</a:t>
            </a:r>
          </a:p>
          <a:p/>
          <a:p>
            <a:r>
              <a:t>The Old Testament references all describe Israel restored after falling. Moses foresees the exile and says, "from there you will seek the LORD your God, and you will find him, for you will search after him with all your heart" (Deuteronomy 4:29), and he gives the reason: "the LORD your God is a compassionate God; he will not slacken his hand toward you or destroy you or forget the covenant with your fathers" (Deuteronomy 4:31). The later chapter repeats it: “You will return to the LORD your God and hear his voice according to all that I command you today, you and your children, with all your heart and with all your soul.” (Deuteronomy 30:2) David, having fallen as far as a believer can fall, prays, "Restore to me the joy of your salvation, and uphold me with a willing spirit" (Psalm 51:12). Restoration is a divine act, which is why the catechism says "by the grace of God."</a:t>
            </a:r>
          </a:p>
          <a:p/>
          <a:p>
            <a:r>
              <a:t>The New Testament references turn the doctrine into a task for the church. Paul writes, "if a human is also overtaken in any trespass, you who are spiritual should restore such a person in a spirit of gentleness" (Galatians 6:1). James says that "whoever turns a sinner from the error of his way will save his soul from death and will cover a multitude of sins" (James 5:20). Romans 8 gives the ground of all this: nothing in creation "will be able to separate us from the love of God in Christ Jesus our Lord" (Romans 8:39).</a:t>
            </a:r>
          </a:p>
          <a:p/>
          <a:p>
            <a:r>
              <a:t>For a Methodist this teaching governs how the church treats a member who has wandered: the restoring gentleness of Galatians 6:1 on one side, David's prayer in Psalm 51 on the other. The door stays open on the authority of Article XII of the Articles of Religion: by the grace of God a person may "rise again and amend" his life.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turns to the second article of the Nicene Creed, and it begins the way it began with the Father: a candidate is asked whether he believes, and answers in the first person with the creed's own words. "I believe in one Lord, Jesus Christ, the only Son of God." Article II of the Confession of Faith calls him "the only begotten Son of the Father," and ¶102 of the Book of Doctrines and Discipline sets Romans 10:9 at the center of the church's proclamation: "if you confess with your mouth the Lord Jesus and trust in your heart that God raised him out from the dead, you will be saved." This question is that confession in the mouth of a member.</a:t>
            </a:r>
          </a:p>
          <a:p/>
          <a:p>
            <a:r>
              <a:t>The only Son of God is what the Father himself said. At the baptism a voice from the heavens declared, "This is my beloved Son, in whom I am well pleased" (Matthew 3:17), and on the mount of transfiguration the voice from the cloud added a command: "This is my beloved son; listen to him" (Mark 9:7). John describes him as "the unique son," the Son of whom there is no other, given by the Father so that "everyone who trusts in him should not perish but have eternal life" (John 3:16).</a:t>
            </a:r>
          </a:p>
          <a:p/>
          <a:p>
            <a:r>
              <a:t>One Lord is the title the apostles gave him after the resurrection. Peter's first sermon ended with it: "God has made him both Lord and Christ, this Jesus whom you crucified" (Acts 2:36). Paul places Jesus beside the Father in the confession of Israel: "for us there is one God, the Father, from whom are all things and we exist for him, and one Lord, Jesus Christ, through whom are all things and we exist through him" (1 Corinthians 8:6). The hymn of Philippians 2 looks forward to the day "every tongue should confess that Jesus Christ is Lord, to the glory of God the Father" (Philippians 2:11). Jude shows the negative: false teachers are known because they "deny our only Master and Lord, Jesus Christ" (Jude 1:4).</a:t>
            </a:r>
          </a:p>
          <a:p/>
          <a:p>
            <a:r>
              <a:t>A Methodist says this line with the whole church at every baptism and confirmation, and Wesley expected it to be said with what he called the faith of a son rather than the faith of a servant: the trust of a child in a living Lord. Romans 10:9 joins mouth and heart. The confession spoken in worship is meant to be the trust that carries a person through the week.</a:t>
            </a:r>
          </a:p>
        </p:txBody>
      </p:sp>
      <p:sp>
        <p:nvSpPr>
          <p:cNvPr id="4" name="Slide Number Placeholder 3"/>
          <p:cNvSpPr>
            <a:spLocks noGrp="1"/>
          </p:cNvSpPr>
          <p:nvPr>
            <p:ph type="sldNum" idx="5" sz="quarter"/>
          </p:nvPr>
        </p:nvSpPr>
        <p:spPr/>
      </p:sp>
    </p:spTree>
  </p:cSld>
  <p:clrMapOvr>
    <a:masterClrMapping/>
  </p:clrMapOvr>
</p:notes>
</file>

<file path=ppt/notesSlides/notesSlide1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answer could sound like a sentence of doom, so the catechism follows it at once with this question. The answer completes the sentence from Article IX of the Confession of Faith: those who fall "may even then, by the grace of God, be renewed in righteousness." Article XII of the Articles of Religion, Of Sin After Justification, condemns the opposite teaching by name: "the grant of repentance is not to be denied to such as fall into sin after justification," and those who "deny the place of forgiveness to such as truly repent" are themselves condemned.</a:t>
            </a:r>
          </a:p>
          <a:p/>
          <a:p>
            <a:r>
              <a:t>The Old Testament references all describe Israel restored after falling. Moses foresees the exile and says, "from there you will seek the LORD your God, and you will find him, for you will search after him with all your heart" (Deuteronomy 4:29), and he gives the reason: "the LORD your God is a compassionate God; he will not slacken his hand toward you or destroy you or forget the covenant with your fathers" (Deuteronomy 4:31). The later chapter repeats it: “You will return to the LORD your God and hear his voice according to all that I command you today, you and your children, with all your heart and with all your soul.” (Deuteronomy 30:2) David, having fallen as far as a believer can fall, prays, "Restore to me the joy of your salvation, and uphold me with a willing spirit" (Psalm 51:12). Restoration is a divine act, which is why the catechism says "by the grace of God."</a:t>
            </a:r>
          </a:p>
          <a:p/>
          <a:p>
            <a:r>
              <a:t>The New Testament references turn the doctrine into a task for the church. Paul writes, "if a human is also overtaken in any trespass, you who are spiritual should restore such a person in a spirit of gentleness" (Galatians 6:1). James says that "whoever turns a sinner from the error of his way will save his soul from death and will cover a multitude of sins" (James 5:20). Romans 8 gives the ground of all this: nothing in creation "will be able to separate us from the love of God in Christ Jesus our Lord" (Romans 8:39).</a:t>
            </a:r>
          </a:p>
          <a:p/>
          <a:p>
            <a:r>
              <a:t>For a Methodist this teaching governs how the church treats a member who has wandered: the restoring gentleness of Galatians 6:1 on one side, David's prayer in Psalm 51 on the other. The door stays open on the authority of Article XII of the Articles of Religion: by the grace of God a person may "rise again and amend" his life.</a:t>
            </a:r>
          </a:p>
        </p:txBody>
      </p:sp>
      <p:sp>
        <p:nvSpPr>
          <p:cNvPr id="4" name="Slide Number Placeholder 3"/>
          <p:cNvSpPr>
            <a:spLocks noGrp="1"/>
          </p:cNvSpPr>
          <p:nvPr>
            <p:ph type="sldNum" idx="5" sz="quarter"/>
          </p:nvPr>
        </p:nvSpPr>
        <p:spPr/>
      </p:sp>
    </p:spTree>
  </p:cSld>
  <p:clrMapOvr>
    <a:masterClrMapping/>
  </p:clrMapOvr>
</p:notes>
</file>

<file path=ppt/notesSlides/notesSlide1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justification by faith against a misreading. The answer is Article X of the Confession of Faith, Good Works, quoted nearly verbatim: "good works are the necessary fruits of faith and follow regeneration but they do not have the virtue to remove our sins or to avert divine judgment." Article X of the Articles of Religion says the same thing with a picture: good works "spring out of a true and lively faith, insomuch that by them a lively faith may be as evidently known as a tree is discerned by its fruit."</a:t>
            </a:r>
          </a:p>
          <a:p/>
          <a:p>
            <a:r>
              <a:t>The second half is settled by Ephesians 2. "By grace you have been saved through faith, and this is not from yourselves; it is the gift of God, not from works, so that no one may boast" (Ephesians 2:8-9). Works do nothing to "avert divine judgment," as the catechism puts it; salvation is a gift. The first half is settled by the next verse: "we are his workmanship, created in Christ Jesus for good works, which God prepared beforehand, that we should walk in them" (Ephesians 2:10).</a:t>
            </a:r>
          </a:p>
          <a:p/>
          <a:p>
            <a:r>
              <a:t>James supplies the sharpest language. A brother or sister who is naked and hungry is sent away with "Go in peace, be warmed and fed," and James asks, "what is the gain?" His verdict follows: "faith, if it does not have works, is dead by itself" (James 2:16-17), and again, "just as the body without the spirit is dead, so also faith without works is dead" (James 2:26). Jesus says, “Not everyone saying to me, 'Lord, Lord,' will enter the kingdom of the heavens, but the one doing the will of my Father who is in the heavens.” (Matthew 7:21) He ties obedience to love: "If you love me, you will keep my commandments" (John 14:15). Paul agrees: “For not the hearers of the law are just before God, but the doers of the law will be justified.” (Romans 2:13)</a:t>
            </a:r>
          </a:p>
          <a:p/>
          <a:p>
            <a:r>
              <a:t>Wesley's phrase for this was faith working by love, and his General Rules asked Methodists to show their faith by doing no harm, doing good, and attending on the ordinances of God. For a Methodist the teaching removes both anxiety and complacency. Works cannot earn pardon, so a believer need never wonder whether enough has been done. Works are the fruit of faith, so a believer who finds no fruit has reason to ask whether the tree is alive (Article X of the Articles of Religion).</a:t>
            </a:r>
          </a:p>
        </p:txBody>
      </p:sp>
      <p:sp>
        <p:nvSpPr>
          <p:cNvPr id="4" name="Slide Number Placeholder 3"/>
          <p:cNvSpPr>
            <a:spLocks noGrp="1"/>
          </p:cNvSpPr>
          <p:nvPr>
            <p:ph type="sldNum" idx="5" sz="quarter"/>
          </p:nvPr>
        </p:nvSpPr>
        <p:spPr/>
      </p:sp>
    </p:spTree>
  </p:cSld>
  <p:clrMapOvr>
    <a:masterClrMapping/>
  </p:clrMapOvr>
</p:notes>
</file>

<file path=ppt/notesSlides/notesSlide1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justification by faith against a misreading. The answer is Article X of the Confession of Faith, Good Works, quoted nearly verbatim: "good works are the necessary fruits of faith and follow regeneration but they do not have the virtue to remove our sins or to avert divine judgment." Article X of the Articles of Religion says the same thing with a picture: good works "spring out of a true and lively faith, insomuch that by them a lively faith may be as evidently known as a tree is discerned by its fruit."</a:t>
            </a:r>
          </a:p>
          <a:p/>
          <a:p>
            <a:r>
              <a:t>The second half is settled by Ephesians 2. "By grace you have been saved through faith, and this is not from yourselves; it is the gift of God, not from works, so that no one may boast" (Ephesians 2:8-9). Works do nothing to "avert divine judgment," as the catechism puts it; salvation is a gift. The first half is settled by the next verse: "we are his workmanship, created in Christ Jesus for good works, which God prepared beforehand, that we should walk in them" (Ephesians 2:10).</a:t>
            </a:r>
          </a:p>
          <a:p/>
          <a:p>
            <a:r>
              <a:t>James supplies the sharpest language. A brother or sister who is naked and hungry is sent away with "Go in peace, be warmed and fed," and James asks, "what is the gain?" His verdict follows: "faith, if it does not have works, is dead by itself" (James 2:16-17), and again, "just as the body without the spirit is dead, so also faith without works is dead" (James 2:26). Jesus says, “Not everyone saying to me, 'Lord, Lord,' will enter the kingdom of the heavens, but the one doing the will of my Father who is in the heavens.” (Matthew 7:21) He ties obedience to love: "If you love me, you will keep my commandments" (John 14:15). Paul agrees: “For not the hearers of the law are just before God, but the doers of the law will be justified.” (Romans 2:13)</a:t>
            </a:r>
          </a:p>
          <a:p/>
          <a:p>
            <a:r>
              <a:t>Wesley's phrase for this was faith working by love, and his General Rules asked Methodists to show their faith by doing no harm, doing good, and attending on the ordinances of God. For a Methodist the teaching removes both anxiety and complacency. Works cannot earn pardon, so a believer need never wonder whether enough has been done. Works are the fruit of faith, so a believer who finds no fruit has reason to ask whether the tree is alive (Article X of the Articles of Religion).</a:t>
            </a:r>
          </a:p>
        </p:txBody>
      </p:sp>
      <p:sp>
        <p:nvSpPr>
          <p:cNvPr id="4" name="Slide Number Placeholder 3"/>
          <p:cNvSpPr>
            <a:spLocks noGrp="1"/>
          </p:cNvSpPr>
          <p:nvPr>
            <p:ph type="sldNum" idx="5" sz="quarter"/>
          </p:nvPr>
        </p:nvSpPr>
        <p:spPr/>
      </p:sp>
    </p:spTree>
  </p:cSld>
  <p:clrMapOvr>
    <a:masterClrMapping/>
  </p:clrMapOvr>
</p:notes>
</file>

<file path=ppt/notesSlides/notesSlide1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from regeneration to the grace that follows it. The question's phrase "through the Word and the Spirit" is lifted from Article XI of the Confession of Faith, Sanctification and Christian Perfection, and so is the answer: sanctification is "the work of God's grace through the Word and the Spirit, by which those who have been born again are cleansed from sin in their thoughts, words and acts, and are enabled to live in accordance with God's will." ¶102.6 of the Book of Doctrines and Discipline calls this the process by which the Spirit increasingly cleanses the heart.</a:t>
            </a:r>
          </a:p>
          <a:p/>
          <a:p>
            <a:r>
              <a:t>The answer names two things sanctifying grace does. The first is cleansing. David's prayer after his sin runs on this word: "Wash me thoroughly from my iniquity, and cleanse me from my sin" (Psalm 51:2), and "Create in me a clean heart, O God, and renew a right spirit within me" (Psalm 51:10). Ezekiel promises that God will do what David asked: "I will sprinkle clean water upon you, and you shall be clean from all your uncleanness" (Ezekiel 36:25). John says where the cleansing comes from, "the blood of Jesus his Son cleanses us from all sin" (1 John 1:7), and ties it to confession, since God "is faithful and just to forgive us our sins and cleanse us from all unrighteousness" (1 John 1:9).</a:t>
            </a:r>
          </a:p>
          <a:p/>
          <a:p>
            <a:r>
              <a:t>The second thing is enabling. Jeremiah's new covenant promise is, "I will put my instruction within them, and I will write it on their hearts" (Jeremiah 31:33), which is the Word doing its work inside a person. Ezekiel's parallel promise is, "I will put my spirit within you and cause you to walk in my statutes" (Ezekiel 36:27), which is the Spirit doing the same. Titus says that grace itself "trains us to renounce ungodliness and worldly desires and to live self-controlled, upright, and godly lives in the present age" (Titus 2:12).</a:t>
            </a:r>
          </a:p>
          <a:p/>
          <a:p>
            <a:r>
              <a:t>For a Methodist this is the doctrine that gives the Christian life its direction. Wesley taught that the believer is to go on to perfection, by which he meant perfect love, and Article XI says that this gift "should be sought earnestly by every child of God" while warning that it does not remove "the infirmities, ignorance, and mistakes common to man." A Methodist therefore keeps confessing (1 John 1:9), keeps hearing the Word, and keeps walking by the Spirit, expecting the cleansing and enabling that Article XI describes to continue for as long as life lasts.</a:t>
            </a:r>
          </a:p>
        </p:txBody>
      </p:sp>
      <p:sp>
        <p:nvSpPr>
          <p:cNvPr id="4" name="Slide Number Placeholder 3"/>
          <p:cNvSpPr>
            <a:spLocks noGrp="1"/>
          </p:cNvSpPr>
          <p:nvPr>
            <p:ph type="sldNum" idx="5" sz="quarter"/>
          </p:nvPr>
        </p:nvSpPr>
        <p:spPr/>
      </p:sp>
    </p:spTree>
  </p:cSld>
  <p:clrMapOvr>
    <a:masterClrMapping/>
  </p:clrMapOvr>
</p:notes>
</file>

<file path=ppt/notesSlides/notesSlide1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from regeneration to the grace that follows it. The question's phrase "through the Word and the Spirit" is lifted from Article XI of the Confession of Faith, Sanctification and Christian Perfection, and so is the answer: sanctification is "the work of God's grace through the Word and the Spirit, by which those who have been born again are cleansed from sin in their thoughts, words and acts, and are enabled to live in accordance with God's will." ¶102.6 of the Book of Doctrines and Discipline calls this the process by which the Spirit increasingly cleanses the heart.</a:t>
            </a:r>
          </a:p>
          <a:p/>
          <a:p>
            <a:r>
              <a:t>The answer names two things sanctifying grace does. The first is cleansing. David's prayer after his sin runs on this word: "Wash me thoroughly from my iniquity, and cleanse me from my sin" (Psalm 51:2), and "Create in me a clean heart, O God, and renew a right spirit within me" (Psalm 51:10). Ezekiel promises that God will do what David asked: "I will sprinkle clean water upon you, and you shall be clean from all your uncleanness" (Ezekiel 36:25). John says where the cleansing comes from, "the blood of Jesus his Son cleanses us from all sin" (1 John 1:7), and ties it to confession, since God "is faithful and just to forgive us our sins and cleanse us from all unrighteousness" (1 John 1:9).</a:t>
            </a:r>
          </a:p>
          <a:p/>
          <a:p>
            <a:r>
              <a:t>The second thing is enabling. Jeremiah's new covenant promise is, "I will put my instruction within them, and I will write it on their hearts" (Jeremiah 31:33), which is the Word doing its work inside a person. Ezekiel's parallel promise is, "I will put my spirit within you and cause you to walk in my statutes" (Ezekiel 36:27), which is the Spirit doing the same. Titus says that grace itself "trains us to renounce ungodliness and worldly desires and to live self-controlled, upright, and godly lives in the present age" (Titus 2:12).</a:t>
            </a:r>
          </a:p>
          <a:p/>
          <a:p>
            <a:r>
              <a:t>For a Methodist this is the doctrine that gives the Christian life its direction. Wesley taught that the believer is to go on to perfection, by which he meant perfect love, and Article XI says that this gift "should be sought earnestly by every child of God" while warning that it does not remove "the infirmities, ignorance, and mistakes common to man." A Methodist therefore keeps confessing (1 John 1:9), keeps hearing the Word, and keeps walking by the Spirit, expecting the cleansing and enabling that Article XI describes to continue for as long as life lasts.</a:t>
            </a:r>
          </a:p>
        </p:txBody>
      </p:sp>
      <p:sp>
        <p:nvSpPr>
          <p:cNvPr id="4" name="Slide Number Placeholder 3"/>
          <p:cNvSpPr>
            <a:spLocks noGrp="1"/>
          </p:cNvSpPr>
          <p:nvPr>
            <p:ph type="sldNum" idx="5" sz="quarter"/>
          </p:nvPr>
        </p:nvSpPr>
        <p:spPr/>
      </p:sp>
    </p:spTree>
  </p:cSld>
  <p:clrMapOvr>
    <a:masterClrMapping/>
  </p:clrMapOvr>
</p:notes>
</file>

<file path=ppt/notesSlides/notesSlide1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defined sanctification as God's work of cleansing and renewal. This question asks what that work looks like in practice. The answer uses Wesley's own phrase, "holiness of heart and life," and names the two kinds of practice that fill it out: works of piety and works of mercy. Article XI of the Confession of Faith supplies the doctrine behind the phrase, teaching that those who are born again "are enabled to live in accordance with God's will," and Article X calls good works "the necessary fruits of faith."</a:t>
            </a:r>
          </a:p>
          <a:p/>
          <a:p>
            <a:r>
              <a:t>Holiness of heart and life joins the inward and the outward. The Lord tells Israel, "You shall be holy to me, for I the LORD am holy" (Leviticus 20:26), and Peter applies the same language to the church, "a royal priesthood, a holy nation, a people for his own possession" (1 Peter 2:9). Paul describes the believer as "having been set free from sin" with "fruit leading to holiness" (Romans 6:22), and pleads with the Romans "to present your bodies a living sacrifice, holy, well-pleasing to God" (Romans 12:1). Hebrews states the requirement: "the holiness without which no one will see the Lord" (Hebrews 12:14).</a:t>
            </a:r>
          </a:p>
          <a:p/>
          <a:p>
            <a:r>
              <a:t>Works of piety are the practices Wesley called the means of grace. Prayer: "Pray without ceasing" (1 Thessalonians 5:17). Scripture: "whatever was written in former days was written for our instruction" (Romans 15:4). The Lord's Supper: "do this, as often as you drink it, in remembrance of me" (1 Corinthians 11:25). Worship with the church: “not neglecting to meet together, as is the habit of some, but encouraging one another, and all the more as you see the Day drawing near.” (Hebrews 10:25). Confession and mutual prayer (James 5:16). Works of mercy are directed toward the neighbor. "Open your hand freely to your brother, to the afflicted, and to the needy in your land" (Deuteronomy 15:11). Micah's summary is "to do justice, to love kindness, and to walk humbly with your God" (Micah 6:8). Jesus counts the feeding, clothing, and visiting of the least as done to himself: "upon however much you did to one of these brothers of mine, the least, you did to me" (Matthew 25:40).</a:t>
            </a:r>
          </a:p>
          <a:p/>
          <a:p>
            <a:r>
              <a:t>The two kinds of works belong together, and Jesus rebukes the Pharisees for keeping one while passing by "judgment and the love of God" (Luke 11:42). For a Methodist, sanctification is lived out in a pattern: weekly worship and the sacrament, daily prayer and Scripture, and a standing habit of giving, visiting, and serving. Wesley's General Rules organize the Methodist life around the same two headings.</a:t>
            </a:r>
          </a:p>
        </p:txBody>
      </p:sp>
      <p:sp>
        <p:nvSpPr>
          <p:cNvPr id="4" name="Slide Number Placeholder 3"/>
          <p:cNvSpPr>
            <a:spLocks noGrp="1"/>
          </p:cNvSpPr>
          <p:nvPr>
            <p:ph type="sldNum" idx="5" sz="quarter"/>
          </p:nvPr>
        </p:nvSpPr>
        <p:spPr/>
      </p:sp>
    </p:spTree>
  </p:cSld>
  <p:clrMapOvr>
    <a:masterClrMapping/>
  </p:clrMapOvr>
</p:notes>
</file>

<file path=ppt/notesSlides/notesSlide1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defined sanctification as God's work of cleansing and renewal. This question asks what that work looks like in practice. The answer uses Wesley's own phrase, "holiness of heart and life," and names the two kinds of practice that fill it out: works of piety and works of mercy. Article XI of the Confession of Faith supplies the doctrine behind the phrase, teaching that those who are born again "are enabled to live in accordance with God's will," and Article X calls good works "the necessary fruits of faith."</a:t>
            </a:r>
          </a:p>
          <a:p/>
          <a:p>
            <a:r>
              <a:t>Holiness of heart and life joins the inward and the outward. The Lord tells Israel, "You shall be holy to me, for I the LORD am holy" (Leviticus 20:26), and Peter applies the same language to the church, "a royal priesthood, a holy nation, a people for his own possession" (1 Peter 2:9). Paul describes the believer as "having been set free from sin" with "fruit leading to holiness" (Romans 6:22), and pleads with the Romans "to present your bodies a living sacrifice, holy, well-pleasing to God" (Romans 12:1). Hebrews states the requirement: "the holiness without which no one will see the Lord" (Hebrews 12:14).</a:t>
            </a:r>
          </a:p>
          <a:p/>
          <a:p>
            <a:r>
              <a:t>Works of piety are the practices Wesley called the means of grace. Prayer: "Pray without ceasing" (1 Thessalonians 5:17). Scripture: "whatever was written in former days was written for our instruction" (Romans 15:4). The Lord's Supper: "do this, as often as you drink it, in remembrance of me" (1 Corinthians 11:25). Worship with the church: “not neglecting to meet together, as is the habit of some, but encouraging one another, and all the more as you see the Day drawing near.” (Hebrews 10:25). Confession and mutual prayer (James 5:16). Works of mercy are directed toward the neighbor. "Open your hand freely to your brother, to the afflicted, and to the needy in your land" (Deuteronomy 15:11). Micah's summary is "to do justice, to love kindness, and to walk humbly with your God" (Micah 6:8). Jesus counts the feeding, clothing, and visiting of the least as done to himself: "upon however much you did to one of these brothers of mine, the least, you did to me" (Matthew 25:40).</a:t>
            </a:r>
          </a:p>
          <a:p/>
          <a:p>
            <a:r>
              <a:t>The two kinds of works belong together, and Jesus rebukes the Pharisees for keeping one while passing by "judgment and the love of God" (Luke 11:42). For a Methodist, sanctification is lived out in a pattern: weekly worship and the sacrament, daily prayer and Scripture, and a standing habit of giving, visiting, and serving. Wesley's General Rules organize the Methodist life around the same two headings.</a:t>
            </a:r>
          </a:p>
        </p:txBody>
      </p:sp>
      <p:sp>
        <p:nvSpPr>
          <p:cNvPr id="4" name="Slide Number Placeholder 3"/>
          <p:cNvSpPr>
            <a:spLocks noGrp="1"/>
          </p:cNvSpPr>
          <p:nvPr>
            <p:ph type="sldNum" idx="5" sz="quarter"/>
          </p:nvPr>
        </p:nvSpPr>
        <p:spPr/>
      </p:sp>
    </p:spTree>
  </p:cSld>
  <p:clrMapOvr>
    <a:masterClrMapping/>
  </p:clrMapOvr>
</p:notes>
</file>

<file path=ppt/notesSlides/notesSlide1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catechism's definition of sanctifying grace by naming its aim. The answer is lifted almost word for word from Article XI of the Confession of Faith, which says that those who are born again are enabled "to strive for holiness without which no one will see the Lord." The Confession is itself quoting Hebrews 12:14, so the church's answer and the scripture behind it are the same sentence.</a:t>
            </a:r>
          </a:p>
          <a:p/>
          <a:p>
            <a:r>
              <a:t>The words it enables us set the Wesleyan order: the striving is real and it is ours, and the power for it is given. Paul pleads with the Romans "to present your bodies a living sacrifice, holy, well-pleasing to God" (Romans 12:1), and in the same letter he says God "predestined" believers "to be conformed to the image of his Son" (Romans 8:29). The one who commands conformity also supplies it. Second Corinthians describes believers "being transformed into the same image from glory to glory, just as from the Lord, who is the Spirit" (2 Corinthians 3:18), and Paul's benediction for Thessalonica asks that "the God of peace himself sanctify you completely" (1 Thessalonians 5:23). Jesus prays for the same: "Sanctify them in the truth" (John 17:17).</a:t>
            </a:r>
          </a:p>
          <a:p/>
          <a:p>
            <a:r>
              <a:t>To strive describes the human side. The Christian is told to "cleanse ourselves from every defilement of the flesh and of the spirit, bringing holiness to completion in the fear of God" (2 Corinthians 7:1), "to put off... the old self" and "to put on the new self, created according to God in righteousness and holiness of the truth" (Ephesians 4:22-24), and to "be carried on to maturity" (Hebrews 6:1). Peter grounds the command in God's own character: "as the one who called you is holy, become holy yourselves in all your conduct" (1 Peter 1:15). John says the same about hope: "everyone who has this hope in him purifies himself just as that one is pure" (1 John 3:3).</a:t>
            </a:r>
          </a:p>
          <a:p/>
          <a:p>
            <a:r>
              <a:t>Without which no one will see the Lord keeps holiness from being an optional extra for especially devout Christians. Wesley insisted that holiness is the end for which justification is given, and that the two are never separated in God's design. For a Methodist this means the pursuit of holiness belongs to every believer, and it is pursued with confidence, since the same grace that pardoned is the grace that now cleanses. The commandments of God "are not burdensome" (1 John 5:3).</a:t>
            </a:r>
          </a:p>
        </p:txBody>
      </p:sp>
      <p:sp>
        <p:nvSpPr>
          <p:cNvPr id="4" name="Slide Number Placeholder 3"/>
          <p:cNvSpPr>
            <a:spLocks noGrp="1"/>
          </p:cNvSpPr>
          <p:nvPr>
            <p:ph type="sldNum" idx="5" sz="quarter"/>
          </p:nvPr>
        </p:nvSpPr>
        <p:spPr/>
      </p:sp>
    </p:spTree>
  </p:cSld>
  <p:clrMapOvr>
    <a:masterClrMapping/>
  </p:clrMapOvr>
</p:notes>
</file>

<file path=ppt/notesSlides/notesSlide1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catechism's definition of sanctifying grace by naming its aim. The answer is lifted almost word for word from Article XI of the Confession of Faith, which says that those who are born again are enabled "to strive for holiness without which no one will see the Lord." The Confession is itself quoting Hebrews 12:14, so the church's answer and the scripture behind it are the same sentence.</a:t>
            </a:r>
          </a:p>
          <a:p/>
          <a:p>
            <a:r>
              <a:t>The words it enables us set the Wesleyan order: the striving is real and it is ours, and the power for it is given. Paul pleads with the Romans "to present your bodies a living sacrifice, holy, well-pleasing to God" (Romans 12:1), and in the same letter he says God "predestined" believers "to be conformed to the image of his Son" (Romans 8:29). The one who commands conformity also supplies it. Second Corinthians describes believers "being transformed into the same image from glory to glory, just as from the Lord, who is the Spirit" (2 Corinthians 3:18), and Paul's benediction for Thessalonica asks that "the God of peace himself sanctify you completely" (1 Thessalonians 5:23). Jesus prays for the same: "Sanctify them in the truth" (John 17:17).</a:t>
            </a:r>
          </a:p>
          <a:p/>
          <a:p>
            <a:r>
              <a:t>To strive describes the human side. The Christian is told to "cleanse ourselves from every defilement of the flesh and of the spirit, bringing holiness to completion in the fear of God" (2 Corinthians 7:1), "to put off... the old self" and "to put on the new self, created according to God in righteousness and holiness of the truth" (Ephesians 4:22-24), and to "be carried on to maturity" (Hebrews 6:1). Peter grounds the command in God's own character: "as the one who called you is holy, become holy yourselves in all your conduct" (1 Peter 1:15). John says the same about hope: "everyone who has this hope in him purifies himself just as that one is pure" (1 John 3:3).</a:t>
            </a:r>
          </a:p>
          <a:p/>
          <a:p>
            <a:r>
              <a:t>Without which no one will see the Lord keeps holiness from being an optional extra for especially devout Christians. Wesley insisted that holiness is the end for which justification is given, and that the two are never separated in God's design. For a Methodist this means the pursuit of holiness belongs to every believer, and it is pursued with confidence, since the same grace that pardoned is the grace that now cleanses. The commandments of God "are not burdensome" (1 John 5:3).</a:t>
            </a:r>
          </a:p>
        </p:txBody>
      </p:sp>
      <p:sp>
        <p:nvSpPr>
          <p:cNvPr id="4" name="Slide Number Placeholder 3"/>
          <p:cNvSpPr>
            <a:spLocks noGrp="1"/>
          </p:cNvSpPr>
          <p:nvPr>
            <p:ph type="sldNum" idx="5" sz="quarter"/>
          </p:nvPr>
        </p:nvSpPr>
        <p:spPr/>
      </p:sp>
    </p:spTree>
  </p:cSld>
  <p:clrMapOvr>
    <a:masterClrMapping/>
  </p:clrMapOvr>
</p:notes>
</file>

<file path=ppt/notesSlides/notesSlide1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moves from sanctification in general to the distinctive Methodist teaching of entire sanctification, which Wesley also called Christian perfection. The answer is quoted from the second paragraph of Article XI of the Confession of Faith: "Entire sanctification is a state of perfect love, righteousness and true holiness which every regenerate believer may obtain." ¶102.6 of the Book of Doctrines and Discipline names the same doctrine as the "fullness of salvation" and says the church holds it "with John Wesley."</a:t>
            </a:r>
          </a:p>
          <a:p/>
          <a:p>
            <a:r>
              <a:t>The Yes rests on the character of God's commands. Scripture never treats holiness as an ideal beyond reach. The Lord tells Israel, "You shall be to me a kingdom of priests and a holy nation" (Exodus 19:6), and in Leviticus the command comes with its reason: "You shall be holy, for I the LORD your God am holy" (Leviticus 19:2; compare Leviticus 11:44-45). Deuteronomy states the same as an accomplished fact, "you are a people holy to the LORD your God" (Deuteronomy 7:6; 14:2). Jesus gathers all of it into one sentence at the close of the Sermon on the Mount: "Therefore you shall be perfect, as your heavenly Father is perfect" (Matthew 5:48). Wesley's argument was simple: God does not command what his grace will not give.</a:t>
            </a:r>
          </a:p>
          <a:p/>
          <a:p>
            <a:r>
              <a:t>The answer's phrase is perfect love, and Matthew 5:43-48 shows what it means. The perfection Jesus describes is love for enemies, prayer for persecutors, and a goodness that, like sunshine and rain, falls on the just and the unjust alike. Christian perfection is therefore a perfection of love and intention, and the next question will say so directly. It is true holiness, a real cleansing of the heart, and it is available to every regenerate believer, since it is a work of grace received by faith and is the ordinary end of the new birth. John writes that "everyone who has this hope in him purifies himself just as that one is pure" (1 John 3:3) and that God's "commandments are not burdensome" (1 John 5:3).</a:t>
            </a:r>
          </a:p>
          <a:p/>
          <a:p>
            <a:r>
              <a:t>For a Methodist this teaching sets the expectation for the whole Christian life. A believer is meant to hope for a heart in which love governs everything, and to ask God for it plainly. Wesley held that this gift is God's to give and ours to seek, and the following questions describe how it is received, how it is kept, and what it does and does not promise.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turns to the second article of the Nicene Creed, and it begins the way it began with the Father: a candidate is asked whether he believes, and answers in the first person with the creed's own words. "I believe in one Lord, Jesus Christ, the only Son of God." Article II of the Confession of Faith calls him "the only begotten Son of the Father," and ¶102 of the Book of Doctrines and Discipline sets Romans 10:9 at the center of the church's proclamation: "if you confess with your mouth the Lord Jesus and trust in your heart that God raised him out from the dead, you will be saved." This question is that confession in the mouth of a member.</a:t>
            </a:r>
          </a:p>
          <a:p/>
          <a:p>
            <a:r>
              <a:t>The only Son of God is what the Father himself said. At the baptism a voice from the heavens declared, "This is my beloved Son, in whom I am well pleased" (Matthew 3:17), and on the mount of transfiguration the voice from the cloud added a command: "This is my beloved son; listen to him" (Mark 9:7). John describes him as "the unique son," the Son of whom there is no other, given by the Father so that "everyone who trusts in him should not perish but have eternal life" (John 3:16).</a:t>
            </a:r>
          </a:p>
          <a:p/>
          <a:p>
            <a:r>
              <a:t>One Lord is the title the apostles gave him after the resurrection. Peter's first sermon ended with it: "God has made him both Lord and Christ, this Jesus whom you crucified" (Acts 2:36). Paul places Jesus beside the Father in the confession of Israel: "for us there is one God, the Father, from whom are all things and we exist for him, and one Lord, Jesus Christ, through whom are all things and we exist through him" (1 Corinthians 8:6). The hymn of Philippians 2 looks forward to the day "every tongue should confess that Jesus Christ is Lord, to the glory of God the Father" (Philippians 2:11). Jude shows the negative: false teachers are known because they "deny our only Master and Lord, Jesus Christ" (Jude 1:4).</a:t>
            </a:r>
          </a:p>
          <a:p/>
          <a:p>
            <a:r>
              <a:t>A Methodist says this line with the whole church at every baptism and confirmation, and Wesley expected it to be said with what he called the faith of a son rather than the faith of a servant: the trust of a child in a living Lord. Romans 10:9 joins mouth and heart. The confession spoken in worship is meant to be the trust that carries a person through the week.</a:t>
            </a:r>
          </a:p>
        </p:txBody>
      </p:sp>
      <p:sp>
        <p:nvSpPr>
          <p:cNvPr id="4" name="Slide Number Placeholder 3"/>
          <p:cNvSpPr>
            <a:spLocks noGrp="1"/>
          </p:cNvSpPr>
          <p:nvPr>
            <p:ph type="sldNum" idx="5" sz="quarter"/>
          </p:nvPr>
        </p:nvSpPr>
        <p:spPr/>
      </p:sp>
    </p:spTree>
  </p:cSld>
  <p:clrMapOvr>
    <a:masterClrMapping/>
  </p:clrMapOvr>
</p:notes>
</file>

<file path=ppt/notesSlides/notesSlide1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moves from sanctification in general to the distinctive Methodist teaching of entire sanctification, which Wesley also called Christian perfection. The answer is quoted from the second paragraph of Article XI of the Confession of Faith: "Entire sanctification is a state of perfect love, righteousness and true holiness which every regenerate believer may obtain." ¶102.6 of the Book of Doctrines and Discipline names the same doctrine as the "fullness of salvation" and says the church holds it "with John Wesley."</a:t>
            </a:r>
          </a:p>
          <a:p/>
          <a:p>
            <a:r>
              <a:t>The Yes rests on the character of God's commands. Scripture never treats holiness as an ideal beyond reach. The Lord tells Israel, "You shall be to me a kingdom of priests and a holy nation" (Exodus 19:6), and in Leviticus the command comes with its reason: "You shall be holy, for I the LORD your God am holy" (Leviticus 19:2; compare Leviticus 11:44-45). Deuteronomy states the same as an accomplished fact, "you are a people holy to the LORD your God" (Deuteronomy 7:6; 14:2). Jesus gathers all of it into one sentence at the close of the Sermon on the Mount: "Therefore you shall be perfect, as your heavenly Father is perfect" (Matthew 5:48). Wesley's argument was simple: God does not command what his grace will not give.</a:t>
            </a:r>
          </a:p>
          <a:p/>
          <a:p>
            <a:r>
              <a:t>The answer's phrase is perfect love, and Matthew 5:43-48 shows what it means. The perfection Jesus describes is love for enemies, prayer for persecutors, and a goodness that, like sunshine and rain, falls on the just and the unjust alike. Christian perfection is therefore a perfection of love and intention, and the next question will say so directly. It is true holiness, a real cleansing of the heart, and it is available to every regenerate believer, since it is a work of grace received by faith and is the ordinary end of the new birth. John writes that "everyone who has this hope in him purifies himself just as that one is pure" (1 John 3:3) and that God's "commandments are not burdensome" (1 John 5:3).</a:t>
            </a:r>
          </a:p>
          <a:p/>
          <a:p>
            <a:r>
              <a:t>For a Methodist this teaching sets the expectation for the whole Christian life. A believer is meant to hope for a heart in which love governs everything, and to ask God for it plainly. Wesley held that this gift is God's to give and ours to seek, and the following questions describe how it is received, how it is kept, and what it does and does not promise.</a:t>
            </a:r>
          </a:p>
        </p:txBody>
      </p:sp>
      <p:sp>
        <p:nvSpPr>
          <p:cNvPr id="4" name="Slide Number Placeholder 3"/>
          <p:cNvSpPr>
            <a:spLocks noGrp="1"/>
          </p:cNvSpPr>
          <p:nvPr>
            <p:ph type="sldNum" idx="5" sz="quarter"/>
          </p:nvPr>
        </p:nvSpPr>
        <p:spPr/>
      </p:sp>
    </p:spTree>
  </p:cSld>
  <p:clrMapOvr>
    <a:masterClrMapping/>
  </p:clrMapOvr>
</p:notes>
</file>

<file path=ppt/notesSlides/notesSlide1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is possible, the catechism now says what it is. The answer is taken from Article XI of the Confession of Faith, which describes the state of perfect love as obtained "by being delivered from the power of sin, by loving God with all the heart, soul, mind and strength, and by loving one's neighbor as one's self." The three phrases come straight from the article, and the two commandments come straight from Jesus. Wesley defined Christian perfection the same way.</a:t>
            </a:r>
          </a:p>
          <a:p/>
          <a:p>
            <a:r>
              <a:t>Delivered from the power of sin comes first, because love cannot fill a heart still ruled by something else. Article XI describes it as a cleansing of the heart by the Holy Spirit, received by faith. Paul's prayer for the Thessalonians asks for exactly this: "May the God of peace himself sanctify you completely, and may your whole spirit and soul and body be kept blameless at the coming of our Lord Jesus Christ" (1 Thessalonians 5:23). "Completely" and "whole" are the words behind the adjective "entire."</a:t>
            </a:r>
          </a:p>
          <a:p/>
          <a:p>
            <a:r>
              <a:t>Loving God with all the heart, soul, mind, and strength is the Shema of Deuteronomy 6:5, which Jesus names as the first commandment: "you shall love the Lord your God with all your heart and with all your soul and with all your mind and with all your strength" (Mark 12:30). Loving one's neighbor as one's self is Leviticus 19:18, which Jesus names as the second, adding, "There is no other commandment greater than these" (Mark 12:31). Paul then shows how far the second reaches. Every commandment about the neighbor is "summed up in this word: You shall love your neighbor as yourself," so that "love is the fulfillment of the law" (Romans 13:9-10). To the Galatians he says the same, "For the whole law is fulfilled in one word" (Galatians 5:14), and warns that Christian freedom exists "through love" to "serve one another" (Galatians 5:13).</a:t>
            </a:r>
          </a:p>
          <a:p/>
          <a:p>
            <a:r>
              <a:t>The question calls this a beauty. Entire sanctification is a life in which the two great commandments have become the actual shape of a person's desires. For a Methodist the goal of the Christian life can therefore be stated plainly: to love God entirely and to love the people God has placed nearby as one loves oneself, and to be set free from whatever in the heart resists that love. Article XI says this state is one "every regenerate believer may obtain."</a:t>
            </a:r>
          </a:p>
        </p:txBody>
      </p:sp>
      <p:sp>
        <p:nvSpPr>
          <p:cNvPr id="4" name="Slide Number Placeholder 3"/>
          <p:cNvSpPr>
            <a:spLocks noGrp="1"/>
          </p:cNvSpPr>
          <p:nvPr>
            <p:ph type="sldNum" idx="5" sz="quarter"/>
          </p:nvPr>
        </p:nvSpPr>
        <p:spPr/>
      </p:sp>
    </p:spTree>
  </p:cSld>
  <p:clrMapOvr>
    <a:masterClrMapping/>
  </p:clrMapOvr>
</p:notes>
</file>

<file path=ppt/notesSlides/notesSlide1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is possible, the catechism now says what it is. The answer is taken from Article XI of the Confession of Faith, which describes the state of perfect love as obtained "by being delivered from the power of sin, by loving God with all the heart, soul, mind and strength, and by loving one's neighbor as one's self." The three phrases come straight from the article, and the two commandments come straight from Jesus. Wesley defined Christian perfection the same way.</a:t>
            </a:r>
          </a:p>
          <a:p/>
          <a:p>
            <a:r>
              <a:t>Delivered from the power of sin comes first, because love cannot fill a heart still ruled by something else. Article XI describes it as a cleansing of the heart by the Holy Spirit, received by faith. Paul's prayer for the Thessalonians asks for exactly this: "May the God of peace himself sanctify you completely, and may your whole spirit and soul and body be kept blameless at the coming of our Lord Jesus Christ" (1 Thessalonians 5:23). "Completely" and "whole" are the words behind the adjective "entire."</a:t>
            </a:r>
          </a:p>
          <a:p/>
          <a:p>
            <a:r>
              <a:t>Loving God with all the heart, soul, mind, and strength is the Shema of Deuteronomy 6:5, which Jesus names as the first commandment: "you shall love the Lord your God with all your heart and with all your soul and with all your mind and with all your strength" (Mark 12:30). Loving one's neighbor as one's self is Leviticus 19:18, which Jesus names as the second, adding, "There is no other commandment greater than these" (Mark 12:31). Paul then shows how far the second reaches. Every commandment about the neighbor is "summed up in this word: You shall love your neighbor as yourself," so that "love is the fulfillment of the law" (Romans 13:9-10). To the Galatians he says the same, "For the whole law is fulfilled in one word" (Galatians 5:14), and warns that Christian freedom exists "through love" to "serve one another" (Galatians 5:13).</a:t>
            </a:r>
          </a:p>
          <a:p/>
          <a:p>
            <a:r>
              <a:t>The question calls this a beauty. Entire sanctification is a life in which the two great commandments have become the actual shape of a person's desires. For a Methodist the goal of the Christian life can therefore be stated plainly: to love God entirely and to love the people God has placed nearby as one loves oneself, and to be set free from whatever in the heart resists that love. Article XI says this state is one "every regenerate believer may obtain."</a:t>
            </a:r>
          </a:p>
        </p:txBody>
      </p:sp>
      <p:sp>
        <p:nvSpPr>
          <p:cNvPr id="4" name="Slide Number Placeholder 3"/>
          <p:cNvSpPr>
            <a:spLocks noGrp="1"/>
          </p:cNvSpPr>
          <p:nvPr>
            <p:ph type="sldNum" idx="5" sz="quarter"/>
          </p:nvPr>
        </p:nvSpPr>
        <p:spPr/>
      </p:sp>
    </p:spTree>
  </p:cSld>
  <p:clrMapOvr>
    <a:masterClrMapping/>
  </p:clrMapOvr>
</p:notes>
</file>

<file path=ppt/notesSlides/notesSlide1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addresses how the gift of entire sanctification is received, a matter Wesley was asked about constantly and answered with care. The catechism follows Article XI of the Confession of Faith: "Through faith in Jesus Christ this gracious gift may be received in this life both gradually and instantaneously, and should be sought earnestly by every child of God." The catechism's "either... or" restates the article's "both... and." The two are the same teaching: God gives this grace by both means, and the believer should expect both.</a:t>
            </a:r>
          </a:p>
          <a:p/>
          <a:p>
            <a:r>
              <a:t>Through faith in Jesus Christ is the governing phrase. Entire sanctification is received the same way justification is received, by faith and as a gift. Peter says of the Gentile believers that God "made no distinction between us and them, having cleansed their hearts by faith" (Acts 15:9). Paul's prayer that God would "sanctify you completely" ends with the assurance that "Faithful is the one who calls you, who will also do it" (1 Thessalonians 5:24). Wesley taught that whatever is received by faith may be received now, which is why he held that the work can be instantaneous. The believer who trusts God for a clean heart need not wait for some further qualification.</a:t>
            </a:r>
          </a:p>
          <a:p/>
          <a:p>
            <a:r>
              <a:t>Gradually describes the ordinary experience of growth that surrounds and follows that gift. Scripture speaks of holiness as a path and a ripening: "The way of the righteous is like the light of dawn that shines brighter and brighter until the day is established" (Proverbs 4:18). Believers are to "grow up in every way into him who is the head, Christ" (Ephesians 4:15), to "long for the pure spiritual milk" like newborn infants "so that by it you may grow up to salvation" (1 Peter 2:2), and to "grow in grace and knowledge of our Lord and Savior Jesus Christ" (2 Peter 3:18). Wesley's own account joined the two: a gradual work of grace leads toward the moment in which love fills the heart, and a gradual work of grace continues after it.</a:t>
            </a:r>
          </a:p>
          <a:p/>
          <a:p>
            <a:r>
              <a:t>For a Methodist the practical result is freedom from two anxieties. No one need despair because the change has come slowly, since growth in grace is the normal life of a Christian. And no one need assume that a clean heart is reserved for the end of a long life, since God gives by faith what he gives at all. The catechism's next question says that this gift should be sought by every child of God.</a:t>
            </a:r>
          </a:p>
        </p:txBody>
      </p:sp>
      <p:sp>
        <p:nvSpPr>
          <p:cNvPr id="4" name="Slide Number Placeholder 3"/>
          <p:cNvSpPr>
            <a:spLocks noGrp="1"/>
          </p:cNvSpPr>
          <p:nvPr>
            <p:ph type="sldNum" idx="5" sz="quarter"/>
          </p:nvPr>
        </p:nvSpPr>
        <p:spPr/>
      </p:sp>
    </p:spTree>
  </p:cSld>
  <p:clrMapOvr>
    <a:masterClrMapping/>
  </p:clrMapOvr>
</p:notes>
</file>

<file path=ppt/notesSlides/notesSlide1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addresses how the gift of entire sanctification is received, a matter Wesley was asked about constantly and answered with care. The catechism follows Article XI of the Confession of Faith: "Through faith in Jesus Christ this gracious gift may be received in this life both gradually and instantaneously, and should be sought earnestly by every child of God." The catechism's "either... or" restates the article's "both... and." The two are the same teaching: God gives this grace by both means, and the believer should expect both.</a:t>
            </a:r>
          </a:p>
          <a:p/>
          <a:p>
            <a:r>
              <a:t>Through faith in Jesus Christ is the governing phrase. Entire sanctification is received the same way justification is received, by faith and as a gift. Peter says of the Gentile believers that God "made no distinction between us and them, having cleansed their hearts by faith" (Acts 15:9). Paul's prayer that God would "sanctify you completely" ends with the assurance that "Faithful is the one who calls you, who will also do it" (1 Thessalonians 5:24). Wesley taught that whatever is received by faith may be received now, which is why he held that the work can be instantaneous. The believer who trusts God for a clean heart need not wait for some further qualification.</a:t>
            </a:r>
          </a:p>
          <a:p/>
          <a:p>
            <a:r>
              <a:t>Gradually describes the ordinary experience of growth that surrounds and follows that gift. Scripture speaks of holiness as a path and a ripening: "The way of the righteous is like the light of dawn that shines brighter and brighter until the day is established" (Proverbs 4:18). Believers are to "grow up in every way into him who is the head, Christ" (Ephesians 4:15), to "long for the pure spiritual milk" like newborn infants "so that by it you may grow up to salvation" (1 Peter 2:2), and to "grow in grace and knowledge of our Lord and Savior Jesus Christ" (2 Peter 3:18). Wesley's own account joined the two: a gradual work of grace leads toward the moment in which love fills the heart, and a gradual work of grace continues after it.</a:t>
            </a:r>
          </a:p>
          <a:p/>
          <a:p>
            <a:r>
              <a:t>For a Methodist the practical result is freedom from two anxieties. No one need despair because the change has come slowly, since growth in grace is the normal life of a Christian. And no one need assume that a clean heart is reserved for the end of a long life, since God gives by faith what he gives at all. The catechism's next question says that this gift should be sought by every child of God.</a:t>
            </a:r>
          </a:p>
        </p:txBody>
      </p:sp>
      <p:sp>
        <p:nvSpPr>
          <p:cNvPr id="4" name="Slide Number Placeholder 3"/>
          <p:cNvSpPr>
            <a:spLocks noGrp="1"/>
          </p:cNvSpPr>
          <p:nvPr>
            <p:ph type="sldNum" idx="5" sz="quarter"/>
          </p:nvPr>
        </p:nvSpPr>
        <p:spPr/>
      </p:sp>
    </p:spTree>
  </p:cSld>
  <p:clrMapOvr>
    <a:masterClrMapping/>
  </p:clrMapOvr>
</p:notes>
</file>

<file path=ppt/notesSlides/notesSlide1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who entire sanctification is for. The answer comes from the same sentence of Article XI of the Confession of Faith that the previous question used: this gracious gift "should be sought earnestly by every child of God." ¶102.6 of the Book of Doctrines and Discipline says the same in the church's own voice: a life of holiness, and in the end entire sanctification, "should be the goal of each person's journey with God." Christian perfection is therefore a doctrine for the whole membership rather than for a spiritual elite.</a:t>
            </a:r>
          </a:p>
          <a:p/>
          <a:p>
            <a:r>
              <a:t>Every child of God answers the question of scope. The command to be holy was given to "all the congregation of the sons of Israel" (Leviticus 19:2), and Peter applies it to every Christian without exception: "as the one who called you is holy, become holy yourselves in all your conduct. For it is written, 'You shall be holy, because I am holy'" (1 Peter 1:15-16). Hebrews frames the pursuit of holiness as a condition of seeing the Lord at all, "Pursue peace with all and the holiness without which no one will see the Lord" (Hebrews 12:14), which leaves no believer free to consider it someone else's business.</a:t>
            </a:r>
          </a:p>
          <a:p/>
          <a:p>
            <a:r>
              <a:t>Sought earnestly answers the question of manner. Second Peter describes what earnest seeking looks like. God's "divine power has granted to us all things that pertain to life and piety," and through his promises believers "may become participants in the divine nature" (2 Peter 1:3-4). The gift comes first; then the effort. "For this very reason, after supplying all diligence, supply virtue in your faith," and so on through knowledge, self-control, perseverance, piety, brotherly love, and love itself (2 Peter 1:5-7). Those who do this "will never stumble" (2 Peter 1:10). The psalmist's prayer shows the inward side of the same seeking: "Teach me your way, O LORD; I will walk in your truth. Unite my heart to fear your name" (Psalm 86:11). A united heart, undivided in its love, is what entire sanctification names.</a:t>
            </a:r>
          </a:p>
          <a:p/>
          <a:p>
            <a:r>
              <a:t>For a Methodist this teaching turns a doctrine into a prayer. Wesley expected his people to ask God for perfect love, to expect it, and to keep asking until they received it, using the means of grace all the while. The catechism does not say that every believer has obtained it; it says every believer should seek it, and Article XI promises that every regenerate believer may obtain it.</a:t>
            </a:r>
          </a:p>
        </p:txBody>
      </p:sp>
      <p:sp>
        <p:nvSpPr>
          <p:cNvPr id="4" name="Slide Number Placeholder 3"/>
          <p:cNvSpPr>
            <a:spLocks noGrp="1"/>
          </p:cNvSpPr>
          <p:nvPr>
            <p:ph type="sldNum" idx="5" sz="quarter"/>
          </p:nvPr>
        </p:nvSpPr>
        <p:spPr/>
      </p:sp>
    </p:spTree>
  </p:cSld>
  <p:clrMapOvr>
    <a:masterClrMapping/>
  </p:clrMapOvr>
</p:notes>
</file>

<file path=ppt/notesSlides/notesSlide1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who entire sanctification is for. The answer comes from the same sentence of Article XI of the Confession of Faith that the previous question used: this gracious gift "should be sought earnestly by every child of God." ¶102.6 of the Book of Doctrines and Discipline says the same in the church's own voice: a life of holiness, and in the end entire sanctification, "should be the goal of each person's journey with God." Christian perfection is therefore a doctrine for the whole membership rather than for a spiritual elite.</a:t>
            </a:r>
          </a:p>
          <a:p/>
          <a:p>
            <a:r>
              <a:t>Every child of God answers the question of scope. The command to be holy was given to "all the congregation of the sons of Israel" (Leviticus 19:2), and Peter applies it to every Christian without exception: "as the one who called you is holy, become holy yourselves in all your conduct. For it is written, 'You shall be holy, because I am holy'" (1 Peter 1:15-16). Hebrews frames the pursuit of holiness as a condition of seeing the Lord at all, "Pursue peace with all and the holiness without which no one will see the Lord" (Hebrews 12:14), which leaves no believer free to consider it someone else's business.</a:t>
            </a:r>
          </a:p>
          <a:p/>
          <a:p>
            <a:r>
              <a:t>Sought earnestly answers the question of manner. Second Peter describes what earnest seeking looks like. God's "divine power has granted to us all things that pertain to life and piety," and through his promises believers "may become participants in the divine nature" (2 Peter 1:3-4). The gift comes first; then the effort. "For this very reason, after supplying all diligence, supply virtue in your faith," and so on through knowledge, self-control, perseverance, piety, brotherly love, and love itself (2 Peter 1:5-7). Those who do this "will never stumble" (2 Peter 1:10). The psalmist's prayer shows the inward side of the same seeking: "Teach me your way, O LORD; I will walk in your truth. Unite my heart to fear your name" (Psalm 86:11). A united heart, undivided in its love, is what entire sanctification names.</a:t>
            </a:r>
          </a:p>
          <a:p/>
          <a:p>
            <a:r>
              <a:t>For a Methodist this teaching turns a doctrine into a prayer. Wesley expected his people to ask God for perfect love, to expect it, and to keep asking until they received it, using the means of grace all the while. The catechism does not say that every believer has obtained it; it says every believer should seek it, and Article XI promises that every regenerate believer may obtain it.</a:t>
            </a:r>
          </a:p>
        </p:txBody>
      </p:sp>
      <p:sp>
        <p:nvSpPr>
          <p:cNvPr id="4" name="Slide Number Placeholder 3"/>
          <p:cNvSpPr>
            <a:spLocks noGrp="1"/>
          </p:cNvSpPr>
          <p:nvPr>
            <p:ph type="sldNum" idx="5" sz="quarter"/>
          </p:nvPr>
        </p:nvSpPr>
        <p:spPr/>
      </p:sp>
    </p:spTree>
  </p:cSld>
  <p:clrMapOvr>
    <a:masterClrMapping/>
  </p:clrMapOvr>
</p:notes>
</file>

<file path=ppt/notesSlides/notesSlide1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entire sanctification against a misunderstanding Wesley spent his life correcting. The answer is quoted verbatim from Article XI of the Confession of Faith: "We believe this experience does not deliver us from the infirmities, ignorance, and mistakes common to man, nor from the possibilities of further sin." The article continues with the warning that the Christian "must continue on guard against spiritual pride and seek to gain victory over every temptation to sin." Christian perfection, in the church's teaching, is a perfection of love and never a perfection of knowledge, judgment, or bodily strength.</a:t>
            </a:r>
          </a:p>
          <a:p/>
          <a:p>
            <a:r>
              <a:t>Infirmities, ignorance, and mistakes are the ordinary limits of creatures. Wesley named them as bodily weakness, slowness of understanding, and errors of judgment, none of which are sin properly so called, and none of which grace removes in this life. Paul's own experience is the catechism's first witness. He was given "a thorn... in the flesh," pleaded three times for its removal, and was told, "My grace is sufficient for you, for power is made perfect in weakness" (2 Corinthians 12:7-9). The sanctified apostle remained a weak man, and the weakness became the place where Christ's power rested. Psalm 86 is the prayer of a man who calls himself God's servant and still says, "I am afflicted and needy" (Psalm 86:1).</a:t>
            </a:r>
          </a:p>
          <a:p/>
          <a:p>
            <a:r>
              <a:t>Nor from the possibilities of further sin follows from Article IX of the Confession, which says that even after regeneration "it is possible to depart from grace and fall into sin." The New Testament addresses its sternest warnings to believers. "Let the one who thinks he stands take heed lest he fall" (1 Corinthians 10:12). "Take care, brothers, lest there be in any one of you an evil heart of unbelief in departing from the living God" (Hebrews 3:12), and the remedy is mutual: "encourage one another each day, as long as it is called 'today'" (Hebrews 3:13). Hebrews 10 pleads, "do not throw away your confidence" (Hebrews 10:35). The church at Ephesus, praised for its works and perseverance, is told, "you have left your first love" (Revelation 2:4).</a:t>
            </a:r>
          </a:p>
          <a:p/>
          <a:p>
            <a:r>
              <a:t>For a Methodist this teaching keeps holiness humble. A believer filled with love will still tire, misjudge, and err, and will still be tempted. Wesley's counsel was to keep on with the means of grace and to refuse discouragement: "let us not grow weary of doing good, for in due time we will reap, if we do not give up" (Galatians 6:9).</a:t>
            </a:r>
          </a:p>
        </p:txBody>
      </p:sp>
      <p:sp>
        <p:nvSpPr>
          <p:cNvPr id="4" name="Slide Number Placeholder 3"/>
          <p:cNvSpPr>
            <a:spLocks noGrp="1"/>
          </p:cNvSpPr>
          <p:nvPr>
            <p:ph type="sldNum" idx="5" sz="quarter"/>
          </p:nvPr>
        </p:nvSpPr>
        <p:spPr/>
      </p:sp>
    </p:spTree>
  </p:cSld>
  <p:clrMapOvr>
    <a:masterClrMapping/>
  </p:clrMapOvr>
</p:notes>
</file>

<file path=ppt/notesSlides/notesSlide1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entire sanctification against a misunderstanding Wesley spent his life correcting. The answer is quoted verbatim from Article XI of the Confession of Faith: "We believe this experience does not deliver us from the infirmities, ignorance, and mistakes common to man, nor from the possibilities of further sin." The article continues with the warning that the Christian "must continue on guard against spiritual pride and seek to gain victory over every temptation to sin." Christian perfection, in the church's teaching, is a perfection of love and never a perfection of knowledge, judgment, or bodily strength.</a:t>
            </a:r>
          </a:p>
          <a:p/>
          <a:p>
            <a:r>
              <a:t>Infirmities, ignorance, and mistakes are the ordinary limits of creatures. Wesley named them as bodily weakness, slowness of understanding, and errors of judgment, none of which are sin properly so called, and none of which grace removes in this life. Paul's own experience is the catechism's first witness. He was given "a thorn... in the flesh," pleaded three times for its removal, and was told, "My grace is sufficient for you, for power is made perfect in weakness" (2 Corinthians 12:7-9). The sanctified apostle remained a weak man, and the weakness became the place where Christ's power rested. Psalm 86 is the prayer of a man who calls himself God's servant and still says, "I am afflicted and needy" (Psalm 86:1).</a:t>
            </a:r>
          </a:p>
          <a:p/>
          <a:p>
            <a:r>
              <a:t>Nor from the possibilities of further sin follows from Article IX of the Confession, which says that even after regeneration "it is possible to depart from grace and fall into sin." The New Testament addresses its sternest warnings to believers. "Let the one who thinks he stands take heed lest he fall" (1 Corinthians 10:12). "Take care, brothers, lest there be in any one of you an evil heart of unbelief in departing from the living God" (Hebrews 3:12), and the remedy is mutual: "encourage one another each day, as long as it is called 'today'" (Hebrews 3:13). Hebrews 10 pleads, "do not throw away your confidence" (Hebrews 10:35). The church at Ephesus, praised for its works and perseverance, is told, "you have left your first love" (Revelation 2:4).</a:t>
            </a:r>
          </a:p>
          <a:p/>
          <a:p>
            <a:r>
              <a:t>For a Methodist this teaching keeps holiness humble. A believer filled with love will still tire, misjudge, and err, and will still be tempted. Wesley's counsel was to keep on with the means of grace and to refuse discouragement: "let us not grow weary of doing good, for in due time we will reap, if we do not give up" (Galatians 6:9).</a:t>
            </a:r>
          </a:p>
        </p:txBody>
      </p:sp>
      <p:sp>
        <p:nvSpPr>
          <p:cNvPr id="4" name="Slide Number Placeholder 3"/>
          <p:cNvSpPr>
            <a:spLocks noGrp="1"/>
          </p:cNvSpPr>
          <p:nvPr>
            <p:ph type="sldNum" idx="5" sz="quarter"/>
          </p:nvPr>
        </p:nvSpPr>
        <p:spPr/>
      </p:sp>
    </p:spTree>
  </p:cSld>
  <p:clrMapOvr>
    <a:masterClrMapping/>
  </p:clrMapOvr>
</p:notes>
</file>

<file path=ppt/notesSlides/notesSlide1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can be lost, the catechism asks how it is kept. The answer is again quoted from Article XI of the Confession of Faith: the Christian "must respond wholly to the will of God so that sin will lose its power over him; and the world, the flesh, and the devil are put under his feet." The three enemies named at the end are the old baptismal triad, and the article's answer to them is a whole-hearted and continuing response to God.</a:t>
            </a:r>
          </a:p>
          <a:p/>
          <a:p>
            <a:r>
              <a:t>Respond wholly to the will of God is the language of decision, and the Old Testament references are the great scenes of choosing. Moses sets before Israel "the life and the death... the blessing and the curse; therefore choose life" (Deuteronomy 30:19), and then defines the choice: “To love the LORD your God, to hear his voice, and to cleave to him, for he is your life and the length of your days, to dwell upon the land that the LORD swore to your fathers, to Abraham, to Isaac, and to Jacob, to give to them.” (Deuteronomy 30:20). Joshua puts the same choice to the tribes and answers it for himself: “If it seems wrong in your eyes to serve the LORD, choose this day whom you will serve: whether the gods your fathers served beyond the River or the gods of the Amorites in whose land you dwell. As for me and my house, we will serve the LORD.” (Joshua 24:15). Proverbs gives the daily form: "Trust in the LORD with all your heart" (Proverbs 3:5). Jesus states the cost: "If anyone wants to come after me, let him deny himself and take up his cross and follow me" (Mark 8:34). Paul's version is the living sacrifice of Romans 12:1.</a:t>
            </a:r>
          </a:p>
          <a:p/>
          <a:p>
            <a:r>
              <a:t>Sin will lose its power over us describes what a wholly surrendered life experiences. Psalm 37 portrays such a person, who will "trust in the LORD and do good" (Psalm 37:3) and who, "though he falls, he will not be utterly cast down, for the LORD upholds him with his hand" (Psalm 37:24). James gives the same in two commands and a promise: "Draw near to God and he will draw near to you; cleanse your hands, you sinners, and purify your hearts, you double-minded" (James 4:8). The double-minded heart is the one that has not responded wholly.</a:t>
            </a:r>
          </a:p>
          <a:p/>
          <a:p>
            <a:r>
              <a:t>Put under our feet comes from Paul's closing word to Rome: "The God of peace will soon crush Satan under your feet" (Romans 16:20). For a Methodist, holding on to the blessing of perfect love is a matter of renewing the surrender each day, in the covenant prayer and in the small choices of an ordinary week, while trusting that the God who gave the gift is the one who keeps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whether the Son confessed in Question 7 is God, and the catechism answers with the creed's longest clause, the one the Council of Nicaea wrote in 325 against the teaching that the Son was a creature: "eternally begotten of the Father, God from God, Light from Light, true God from true God, begotten, not made, of one Being with the Father." Article II of the Articles of Religion states the same doctrine: the Son is "the very and eternal God, of one substance with the Father." Article II of the Confession of Faith calls him "truly God and truly man."</a:t>
            </a:r>
          </a:p>
          <a:p/>
          <a:p>
            <a:r>
              <a:t>The words begotten, not made separate the Son from every creature. A creature is made from nothing; the Son is begotten from the Father's own being, and Hebrews applies the psalm to him: "You are my Son; today I have begotten you" (Hebrews 1:5). The same chapter calls him "the radiance of his glory and the reproduction of his essence" (Hebrews 1:3), which is the scriptural root of Light from Light. Jesus used the image himself: "I am the light of the world" (John 8:12). Eternally means there was never a time when the Son was not. John's Gospel opens before creation: "In the beginning was the Word, and the Word was with God, and the Word was God" (John 1:1).</a:t>
            </a:r>
          </a:p>
          <a:p/>
          <a:p>
            <a:r>
              <a:t>Of one Being with the Father translates the Greek word the council chose, homoousios, and Jesus stated it in four words: "I and the Father are one" (John 10:30). Paul says that he existed "in the form of God" (Philippians 2:6), that he is "the image of the invisible God" (Colossians 1:15), and that "in him all the fullness of deity dwells bodily" (Colossians 2:9). Luke records Jesus claiming a knowledge of the Father only an equal could have: "no one knows who the Son is except the Father, or who the Father is except the Son" (Luke 10:22). True God from true God denies any lesser or secondary divinity. John calls him "the unique God, who is at the father's side" (John 1:18).</a:t>
            </a:r>
          </a:p>
          <a:p/>
          <a:p>
            <a:r>
              <a:t>This doctrine is why a Methodist can worship Jesus without idolatry and trust his promises without reservation. Charles Wesley's hymns address Christ directly as God, and the church's prayers are offered through him because he is of one Being with the Father. The Word who was God "became flesh and dwelt among us" (John 1:14), and the next questions of the catechism take up what he did among us.</a:t>
            </a:r>
          </a:p>
        </p:txBody>
      </p:sp>
      <p:sp>
        <p:nvSpPr>
          <p:cNvPr id="4" name="Slide Number Placeholder 3"/>
          <p:cNvSpPr>
            <a:spLocks noGrp="1"/>
          </p:cNvSpPr>
          <p:nvPr>
            <p:ph type="sldNum" idx="5" sz="quarter"/>
          </p:nvPr>
        </p:nvSpPr>
        <p:spPr/>
      </p:sp>
    </p:spTree>
  </p:cSld>
  <p:clrMapOvr>
    <a:masterClrMapping/>
  </p:clrMapOvr>
</p:notes>
</file>

<file path=ppt/notesSlides/notesSlide1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can be lost, the catechism asks how it is kept. The answer is again quoted from Article XI of the Confession of Faith: the Christian "must respond wholly to the will of God so that sin will lose its power over him; and the world, the flesh, and the devil are put under his feet." The three enemies named at the end are the old baptismal triad, and the article's answer to them is a whole-hearted and continuing response to God.</a:t>
            </a:r>
          </a:p>
          <a:p/>
          <a:p>
            <a:r>
              <a:t>Respond wholly to the will of God is the language of decision, and the Old Testament references are the great scenes of choosing. Moses sets before Israel "the life and the death... the blessing and the curse; therefore choose life" (Deuteronomy 30:19), and then defines the choice: “To love the LORD your God, to hear his voice, and to cleave to him, for he is your life and the length of your days, to dwell upon the land that the LORD swore to your fathers, to Abraham, to Isaac, and to Jacob, to give to them.” (Deuteronomy 30:20). Joshua puts the same choice to the tribes and answers it for himself: “If it seems wrong in your eyes to serve the LORD, choose this day whom you will serve: whether the gods your fathers served beyond the River or the gods of the Amorites in whose land you dwell. As for me and my house, we will serve the LORD.” (Joshua 24:15). Proverbs gives the daily form: "Trust in the LORD with all your heart" (Proverbs 3:5). Jesus states the cost: "If anyone wants to come after me, let him deny himself and take up his cross and follow me" (Mark 8:34). Paul's version is the living sacrifice of Romans 12:1.</a:t>
            </a:r>
          </a:p>
          <a:p/>
          <a:p>
            <a:r>
              <a:t>Sin will lose its power over us describes what a wholly surrendered life experiences. Psalm 37 portrays such a person, who will "trust in the LORD and do good" (Psalm 37:3) and who, "though he falls, he will not be utterly cast down, for the LORD upholds him with his hand" (Psalm 37:24). James gives the same in two commands and a promise: "Draw near to God and he will draw near to you; cleanse your hands, you sinners, and purify your hearts, you double-minded" (James 4:8). The double-minded heart is the one that has not responded wholly.</a:t>
            </a:r>
          </a:p>
          <a:p/>
          <a:p>
            <a:r>
              <a:t>Put under our feet comes from Paul's closing word to Rome: "The God of peace will soon crush Satan under your feet" (Romans 16:20). For a Methodist, holding on to the blessing of perfect love is a matter of renewing the surrender each day, in the covenant prayer and in the small choices of an ordinary week, while trusting that the God who gave the gift is the one who keeps it.</a:t>
            </a:r>
          </a:p>
        </p:txBody>
      </p:sp>
      <p:sp>
        <p:nvSpPr>
          <p:cNvPr id="4" name="Slide Number Placeholder 3"/>
          <p:cNvSpPr>
            <a:spLocks noGrp="1"/>
          </p:cNvSpPr>
          <p:nvPr>
            <p:ph type="sldNum" idx="5" sz="quarter"/>
          </p:nvPr>
        </p:nvSpPr>
        <p:spPr/>
      </p:sp>
    </p:spTree>
  </p:cSld>
  <p:clrMapOvr>
    <a:masterClrMapping/>
  </p:clrMapOvr>
</p:notes>
</file>

<file path=ppt/notesSlides/notesSlide1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treatment of entire sanctification with the last sentence of Article XI of the Confession of Faith: "Thus he rules over these enemies with watchfulness through the power of the Holy Spirit." The answer joins a human posture, watchfulness, to a divine power, the Spirit. The believer is to watch and pray, and the victory belongs to God.</a:t>
            </a:r>
          </a:p>
          <a:p/>
          <a:p>
            <a:r>
              <a:t>Watchfulness is one of the New Testament's steadiest commands, and the catechism gathers its main texts. Jesus tells his disciples, "Keep watch therefore, for you do not know on what day your lord comes" (Matthew 24:42). The ten virgins of Matthew 25 all fell asleep, and the difference between them was the oil they had prepared beforehand: "Watch therefore, because you do not know the day or the hour" (Matthew 25:13). Luke gives the remedy: "keep awake at all times, praying that you may have strength" (Luke 21:36). Peter addresses the devil by name: "Be sober; keep watch. Your opponent the devil, as a roaring lion, walks seeking someone to swallow. Oppose him, strong in the faith" (1 Peter 5:8-9). Deuteronomy adds that the watchful life is a life of obedience, keeping "the commandments of the LORD your God and his testimonies and his statutes" (Deuteronomy 6:17) so that the Lord himself will "drive out all your enemies from before you" (Deuteronomy 6:19).</a:t>
            </a:r>
          </a:p>
          <a:p/>
          <a:p>
            <a:r>
              <a:t>Through the power of the Holy Spirit keeps the Christian from mistaking watchfulness for self-reliance. Peter's exhortation to holiness begins with a mind girded and sober and a hope set "upon the grace that is being brought to you" (1 Peter 1:13). The holiness is commanded, "become holy yourselves in all your conduct" (1 Peter 1:15), and the grace that makes it possible is given. ¶102.2 of the Book of Doctrines and Discipline defines grace itself as "the active, empowering presence of God, through the Holy Spirit, enabling believers to trust, love, and serve God."</a:t>
            </a:r>
          </a:p>
          <a:p/>
          <a:p>
            <a:r>
              <a:t>For a Methodist, victory over the world, the flesh, and the devil is a daily practice rather than a single event. It looks like the examined conscience of the old class meeting and prayer kept up when it would be easier to let it lapse. The power in all of this is the Spirit's, and the watchfulness is the believer's way of staying where that power is at work.</a:t>
            </a:r>
          </a:p>
        </p:txBody>
      </p:sp>
      <p:sp>
        <p:nvSpPr>
          <p:cNvPr id="4" name="Slide Number Placeholder 3"/>
          <p:cNvSpPr>
            <a:spLocks noGrp="1"/>
          </p:cNvSpPr>
          <p:nvPr>
            <p:ph type="sldNum" idx="5" sz="quarter"/>
          </p:nvPr>
        </p:nvSpPr>
        <p:spPr/>
      </p:sp>
    </p:spTree>
  </p:cSld>
  <p:clrMapOvr>
    <a:masterClrMapping/>
  </p:clrMapOvr>
</p:notes>
</file>

<file path=ppt/notesSlides/notesSlide1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treatment of entire sanctification with the last sentence of Article XI of the Confession of Faith: "Thus he rules over these enemies with watchfulness through the power of the Holy Spirit." The answer joins a human posture, watchfulness, to a divine power, the Spirit. The believer is to watch and pray, and the victory belongs to God.</a:t>
            </a:r>
          </a:p>
          <a:p/>
          <a:p>
            <a:r>
              <a:t>Watchfulness is one of the New Testament's steadiest commands, and the catechism gathers its main texts. Jesus tells his disciples, "Keep watch therefore, for you do not know on what day your lord comes" (Matthew 24:42). The ten virgins of Matthew 25 all fell asleep, and the difference between them was the oil they had prepared beforehand: "Watch therefore, because you do not know the day or the hour" (Matthew 25:13). Luke gives the remedy: "keep awake at all times, praying that you may have strength" (Luke 21:36). Peter addresses the devil by name: "Be sober; keep watch. Your opponent the devil, as a roaring lion, walks seeking someone to swallow. Oppose him, strong in the faith" (1 Peter 5:8-9). Deuteronomy adds that the watchful life is a life of obedience, keeping "the commandments of the LORD your God and his testimonies and his statutes" (Deuteronomy 6:17) so that the Lord himself will "drive out all your enemies from before you" (Deuteronomy 6:19).</a:t>
            </a:r>
          </a:p>
          <a:p/>
          <a:p>
            <a:r>
              <a:t>Through the power of the Holy Spirit keeps the Christian from mistaking watchfulness for self-reliance. Peter's exhortation to holiness begins with a mind girded and sober and a hope set "upon the grace that is being brought to you" (1 Peter 1:13). The holiness is commanded, "become holy yourselves in all your conduct" (1 Peter 1:15), and the grace that makes it possible is given. ¶102.2 of the Book of Doctrines and Discipline defines grace itself as "the active, empowering presence of God, through the Holy Spirit, enabling believers to trust, love, and serve God."</a:t>
            </a:r>
          </a:p>
          <a:p/>
          <a:p>
            <a:r>
              <a:t>For a Methodist, victory over the world, the flesh, and the devil is a daily practice rather than a single event. It looks like the examined conscience of the old class meeting and prayer kept up when it would be easier to let it lapse. The power in all of this is the Spirit's, and the watchfulness is the believer's way of staying where that power is at work.</a:t>
            </a:r>
          </a:p>
        </p:txBody>
      </p:sp>
      <p:sp>
        <p:nvSpPr>
          <p:cNvPr id="4" name="Slide Number Placeholder 3"/>
          <p:cNvSpPr>
            <a:spLocks noGrp="1"/>
          </p:cNvSpPr>
          <p:nvPr>
            <p:ph type="sldNum" idx="5" sz="quarter"/>
          </p:nvPr>
        </p:nvSpPr>
        <p:spPr/>
      </p:sp>
    </p:spTree>
  </p:cSld>
  <p:clrMapOvr>
    <a:masterClrMapping/>
  </p:clrMapOvr>
</p:notes>
</file>

<file path=ppt/notesSlides/notesSlide1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account of the way of salvation where ¶102 of the Book of Doctrines and Discipline ends. ¶102.7 reads: "Our ultimate hope and promise in Christ is glorification, where our souls and bodies will be perfectly restored to live with God eternally through the new creation." The answer quotes it nearly word for word. Glorification completes everything the previous questions have described, since the grace that pardoned and cleansed now raises the body and restores the whole person. Article XII of the Confession of Faith states the same hope as belief "in the resurrection of the dead; the righteous to life eternal."</a:t>
            </a:r>
          </a:p>
          <a:p/>
          <a:p>
            <a:r>
              <a:t>Souls and bodies is the phrase to hold on to. Christian hope is bodily, and the catechism's references make the point from both testaments. Isaiah promises, "Your dead shall live; shall arise; awake and sing, you dwellers in the dust" (Isaiah 26:19), and Daniel says that "many of those who sleep in the dust of the earth will awake, these to life forever" (Daniel 12:2). Jesus tells Martha, "I am the resurrection and the life. The one who trusts in me, even if he dies, will live" (John 11:25). Paul says that believers already share in this waiting: “And not only this, but we ourselves, having the firstfruits of the Spirit, we ourselves groan within ourselves, eagerly expecting adoption as sons, the redemption of our body.” (Romans 8:23).</a:t>
            </a:r>
          </a:p>
          <a:p/>
          <a:p>
            <a:r>
              <a:t>Perfectly restored is what 1 Corinthians 15 describes at length. The body "is sown in corruption, it is raised in incorruption. It is sown in dishonor, it is raised in glory; it is sown in weakness, it is raised in power" (1 Corinthians 15:42-43). Philippians says who does it and how: Christ "will transform the body of our lowliness to be conformed to the body of his glory" (Philippians 3:21). The restoration reaches beyond the individual to the new creation itself, where "the dwelling of God is with humanity," and "he will wipe away every tear from their eyes, and death shall be no more" (Revelation 21:3-4).</a:t>
            </a:r>
          </a:p>
          <a:p/>
          <a:p>
            <a:r>
              <a:t>For a Methodist this teaching sets the horizon of the whole Christian life. The infirmities that Question 74 said grace does not remove in this life are removed in the next. Every funeral in the church is conducted in this hope, and the creed confesses it: "We look for the resurrection of the dead, and the life of the world to come." The last work of grace is God finishing what he began, and the one seated on the throne says, "Behold, I am making all things new" (Revelation 21:5).</a:t>
            </a:r>
          </a:p>
        </p:txBody>
      </p:sp>
      <p:sp>
        <p:nvSpPr>
          <p:cNvPr id="4" name="Slide Number Placeholder 3"/>
          <p:cNvSpPr>
            <a:spLocks noGrp="1"/>
          </p:cNvSpPr>
          <p:nvPr>
            <p:ph type="sldNum" idx="5" sz="quarter"/>
          </p:nvPr>
        </p:nvSpPr>
        <p:spPr/>
      </p:sp>
    </p:spTree>
  </p:cSld>
  <p:clrMapOvr>
    <a:masterClrMapping/>
  </p:clrMapOvr>
</p:notes>
</file>

<file path=ppt/notesSlides/notesSlide1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account of the way of salvation where ¶102 of the Book of Doctrines and Discipline ends. ¶102.7 reads: "Our ultimate hope and promise in Christ is glorification, where our souls and bodies will be perfectly restored to live with God eternally through the new creation." The answer quotes it nearly word for word. Glorification completes everything the previous questions have described, since the grace that pardoned and cleansed now raises the body and restores the whole person. Article XII of the Confession of Faith states the same hope as belief "in the resurrection of the dead; the righteous to life eternal."</a:t>
            </a:r>
          </a:p>
          <a:p/>
          <a:p>
            <a:r>
              <a:t>Souls and bodies is the phrase to hold on to. Christian hope is bodily, and the catechism's references make the point from both testaments. Isaiah promises, "Your dead shall live; shall arise; awake and sing, you dwellers in the dust" (Isaiah 26:19), and Daniel says that "many of those who sleep in the dust of the earth will awake, these to life forever" (Daniel 12:2). Jesus tells Martha, "I am the resurrection and the life. The one who trusts in me, even if he dies, will live" (John 11:25). Paul says that believers already share in this waiting: “And not only this, but we ourselves, having the firstfruits of the Spirit, we ourselves groan within ourselves, eagerly expecting adoption as sons, the redemption of our body.” (Romans 8:23).</a:t>
            </a:r>
          </a:p>
          <a:p/>
          <a:p>
            <a:r>
              <a:t>Perfectly restored is what 1 Corinthians 15 describes at length. The body "is sown in corruption, it is raised in incorruption. It is sown in dishonor, it is raised in glory; it is sown in weakness, it is raised in power" (1 Corinthians 15:42-43). Philippians says who does it and how: Christ "will transform the body of our lowliness to be conformed to the body of his glory" (Philippians 3:21). The restoration reaches beyond the individual to the new creation itself, where "the dwelling of God is with humanity," and "he will wipe away every tear from their eyes, and death shall be no more" (Revelation 21:3-4).</a:t>
            </a:r>
          </a:p>
          <a:p/>
          <a:p>
            <a:r>
              <a:t>For a Methodist this teaching sets the horizon of the whole Christian life. The infirmities that Question 74 said grace does not remove in this life are removed in the next. Every funeral in the church is conducted in this hope, and the creed confesses it: "We look for the resurrection of the dead, and the life of the world to come." The last work of grace is God finishing what he began, and the one seated on the throne says, "Behold, I am making all things new" (Revelation 21:5).</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whether the Son confessed in Question 7 is God, and the catechism answers with the creed's longest clause, the one the Council of Nicaea wrote in 325 against the teaching that the Son was a creature: "eternally begotten of the Father, God from God, Light from Light, true God from true God, begotten, not made, of one Being with the Father." Article II of the Articles of Religion states the same doctrine: the Son is "the very and eternal God, of one substance with the Father." Article II of the Confession of Faith calls him "truly God and truly man."</a:t>
            </a:r>
          </a:p>
          <a:p/>
          <a:p>
            <a:r>
              <a:t>The words begotten, not made separate the Son from every creature. A creature is made from nothing; the Son is begotten from the Father's own being, and Hebrews applies the psalm to him: "You are my Son; today I have begotten you" (Hebrews 1:5). The same chapter calls him "the radiance of his glory and the reproduction of his essence" (Hebrews 1:3), which is the scriptural root of Light from Light. Jesus used the image himself: "I am the light of the world" (John 8:12). Eternally means there was never a time when the Son was not. John's Gospel opens before creation: "In the beginning was the Word, and the Word was with God, and the Word was God" (John 1:1).</a:t>
            </a:r>
          </a:p>
          <a:p/>
          <a:p>
            <a:r>
              <a:t>Of one Being with the Father translates the Greek word the council chose, homoousios, and Jesus stated it in four words: "I and the Father are one" (John 10:30). Paul says that he existed "in the form of God" (Philippians 2:6), that he is "the image of the invisible God" (Colossians 1:15), and that "in him all the fullness of deity dwells bodily" (Colossians 2:9). Luke records Jesus claiming a knowledge of the Father only an equal could have: "no one knows who the Son is except the Father, or who the Father is except the Son" (Luke 10:22). True God from true God denies any lesser or secondary divinity. John calls him "the unique God, who is at the father's side" (John 1:18).</a:t>
            </a:r>
          </a:p>
          <a:p/>
          <a:p>
            <a:r>
              <a:t>This doctrine is why a Methodist can worship Jesus without idolatry and trust his promises without reservation. Charles Wesley's hymns address Christ directly as God, and the church's prayers are offered through him because he is of one Being with the Father. The Word who was God "became flesh and dwelt among us" (John 1:14), and the next questions of the catechism take up what he did among us.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article of the creed ends its account of who the Son is with a statement of what he did before the incarnation: "through Him all things were made." The catechism gives that clause verbatim as its answer. The line belongs with the confession of the Son as "true God from true God": creation is God's work alone, so to say that all things were made through the Son is to say again that the Son is God. Article I of the Articles of Religion names the one God "the maker and preserver of all things," and this question shows the Son within that one work.</a:t>
            </a:r>
          </a:p>
          <a:p/>
          <a:p>
            <a:r>
              <a:t>The four scriptures the catechism cites all say the same thing from different angles. John's prologue says it in the negative as well as the positive: "All things came into being through him, and apart from him not one thing came into being that has come into being" (John 1:3). Paul's confession in 1 Corinthians distinguishes the Father, "from whom are all things," from the Son, "through whom are all things," and it is the same "all things" in both halves (1 Corinthians 8:6). The Father is the source and the Son is the agent of one creation.</a:t>
            </a:r>
          </a:p>
          <a:p/>
          <a:p>
            <a:r>
              <a:t>Colossians widens the claim to include the unseen world the first article of the creed mentioned: "in him all things were created, in the heavens and on the earth, the visible and the invisible, whether thrones or dominions or rulers or authorities; all things have been created through him and for him" (Colossians 1:16). The Son is the goal of creation as well as its means. Then Paul adds the present tense: "in him all things hold together" (Colossians 1:17). The Son who made the world is the one who keeps it in being now, which is the doctrine of God as Preserver applied to the second person of the Trinity. Hebrews puts the two together, calling the Son the one "whom he appointed heir of all things, through whom he also made the ages" (Hebrews 1:2).</a:t>
            </a:r>
          </a:p>
          <a:p/>
          <a:p>
            <a:r>
              <a:t>For a Methodist this means the world is never neutral ground. The fields, the stars, the body a person lives in, and the powers that govern nations were made through Christ and for Christ, and he holds them together now. Wesley's love of the natural world and his insistence that grace is at work in every person rest on this: the Redeemer and the Creator are the same Lord.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article of the creed ends its account of who the Son is with a statement of what he did before the incarnation: "through Him all things were made." The catechism gives that clause verbatim as its answer. The line belongs with the confession of the Son as "true God from true God": creation is God's work alone, so to say that all things were made through the Son is to say again that the Son is God. Article I of the Articles of Religion names the one God "the maker and preserver of all things," and this question shows the Son within that one work.</a:t>
            </a:r>
          </a:p>
          <a:p/>
          <a:p>
            <a:r>
              <a:t>The four scriptures the catechism cites all say the same thing from different angles. John's prologue says it in the negative as well as the positive: "All things came into being through him, and apart from him not one thing came into being that has come into being" (John 1:3). Paul's confession in 1 Corinthians distinguishes the Father, "from whom are all things," from the Son, "through whom are all things," and it is the same "all things" in both halves (1 Corinthians 8:6). The Father is the source and the Son is the agent of one creation.</a:t>
            </a:r>
          </a:p>
          <a:p/>
          <a:p>
            <a:r>
              <a:t>Colossians widens the claim to include the unseen world the first article of the creed mentioned: "in him all things were created, in the heavens and on the earth, the visible and the invisible, whether thrones or dominions or rulers or authorities; all things have been created through him and for him" (Colossians 1:16). The Son is the goal of creation as well as its means. Then Paul adds the present tense: "in him all things hold together" (Colossians 1:17). The Son who made the world is the one who keeps it in being now, which is the doctrine of God as Preserver applied to the second person of the Trinity. Hebrews puts the two together, calling the Son the one "whom he appointed heir of all things, through whom he also made the ages" (Hebrews 1:2).</a:t>
            </a:r>
          </a:p>
          <a:p/>
          <a:p>
            <a:r>
              <a:t>For a Methodist this means the world is never neutral ground. The fields, the stars, the body a person lives in, and the powers that govern nations were made through Christ and for Christ, and he holds them together now. Wesley's love of the natural world and his insistence that grace is at work in every person rest on this: the Redeemer and the Creator are the same Lord.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turns from who the Son is to what he did, and gives the reason first: "For us and for our salvation He came down from heaven." The catechism takes that phrase as its whole answer. Article II of the Articles of Religion says that the Son "took man's nature in the womb of the blessed Virgin" in order "to reconcile his Father to us, and to be a sacrifice" for sin. Article VIII of the Confession of Faith states that "God was in Christ reconciling the world to himself," and ¶102 of the Book of Doctrines and Discipline names the incarnation as the place where God's love toward fallen creation is made manifest.</a:t>
            </a:r>
          </a:p>
          <a:p/>
          <a:p>
            <a:r>
              <a:t>For us means the Son came for the world and for every person in it. “God did not send the Son into the world to condemn the world, but in order that the world might be saved through him” (John 3:17). Paul names the need, "all have sinned and fall short of the glory of God," and the remedy, that sinners "are justified freely by his grace through the redemption that is in Christ Jesus" (Romans 3:23-24), so that God "might be both just and the justifier of the one who has faith in Jesus" (Romans 3:26). ¶102 calls this justifying grace, received by faith.</a:t>
            </a:r>
          </a:p>
          <a:p/>
          <a:p>
            <a:r>
              <a:t>For our salvation means there is no other way. Jesus said, "I am the road and the truth and the life. No one comes to the father except through me" (John 14:6), and Peter told the Jerusalem council, "there is salvation in no one else, for there is no other name under heaven given among men by which we must be saved" (Acts 4:12). When the Philippian jailer asked what he must do to be saved, the answer was "Believe in the Lord Jesus, and you will be saved" (Acts 16:31), and Romans 10:9 joins that trust to confession of Jesus as Lord. Titus adds: "having been justified by that one's grace, we might become heirs according to the hope of eternal life" (Titus 3:7).</a:t>
            </a:r>
          </a:p>
          <a:p/>
          <a:p>
            <a:r>
              <a:t>Hebrews says "he is able to save completely those who draw near to God through him, since he always lives to intercede for them" (Hebrews 7:25), and Article II of the Confession of Faith calls him "eternal Savior and Mediator, who intercedes for us." A Methodist can approach God at any hour because the one who came down for us is still at work for us.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opens with the question a candidate is asked at baptism and at confirmation. The answer is the first article of the Nicene Creed, moved from the church's "We believe" to the candidate's own "I believe." A person who answers this question is professing, in the first person, what the whole church confesses together.</a:t>
            </a:r>
          </a:p>
          <a:p/>
          <a:p>
            <a:r>
              <a:t>Three things are said about God in this one sentence. God is the Father, the name Jesus taught his disciples to use (Ephesians 4:6, Hebrews 1:5). God is the Almighty, the name by which he made himself known to Abraham in Genesis 17:1 and the name Rahab used when she confessed that “the LORD your God, he is God in the heaven above and upon the land beneath” (Joshua 2:11). And God is maker of heaven and earth, of all that is, seen and unseen: the Creator of Genesis 1, of whom Paul writes that there is “one God, the Father, from whom are all things and we exist for him” (1 Corinthians 8:6) and the elders in Revelation sing that he created all things by his will (Revelation 4:11).</a:t>
            </a:r>
          </a:p>
          <a:p/>
          <a:p>
            <a:r>
              <a:t>The phrase "seen and unseen" extends God's work past what can be measured. Angels, the human soul, the heavens Isaiah describes God stretching out (Isaiah 42:5), and the moon and stars the psalmist set in place all belong to the same Maker (Psalm 8:3-8). Article I of the Confession of Faith states the same doctrine in the church's own words: one true, holy, and living God, Creator and Sustainer of all things.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turns from who the Son is to what he did, and gives the reason first: "For us and for our salvation He came down from heaven." The catechism takes that phrase as its whole answer. Article II of the Articles of Religion says that the Son "took man's nature in the womb of the blessed Virgin" in order "to reconcile his Father to us, and to be a sacrifice" for sin. Article VIII of the Confession of Faith states that "God was in Christ reconciling the world to himself," and ¶102 of the Book of Doctrines and Discipline names the incarnation as the place where God's love toward fallen creation is made manifest.</a:t>
            </a:r>
          </a:p>
          <a:p/>
          <a:p>
            <a:r>
              <a:t>For us means the Son came for the world and for every person in it. “God did not send the Son into the world to condemn the world, but in order that the world might be saved through him” (John 3:17). Paul names the need, "all have sinned and fall short of the glory of God," and the remedy, that sinners "are justified freely by his grace through the redemption that is in Christ Jesus" (Romans 3:23-24), so that God "might be both just and the justifier of the one who has faith in Jesus" (Romans 3:26). ¶102 calls this justifying grace, received by faith.</a:t>
            </a:r>
          </a:p>
          <a:p/>
          <a:p>
            <a:r>
              <a:t>For our salvation means there is no other way. Jesus said, "I am the road and the truth and the life. No one comes to the father except through me" (John 14:6), and Peter told the Jerusalem council, "there is salvation in no one else, for there is no other name under heaven given among men by which we must be saved" (Acts 4:12). When the Philippian jailer asked what he must do to be saved, the answer was "Believe in the Lord Jesus, and you will be saved" (Acts 16:31), and Romans 10:9 joins that trust to confession of Jesus as Lord. Titus adds: "having been justified by that one's grace, we might become heirs according to the hope of eternal life" (Titus 3:7).</a:t>
            </a:r>
          </a:p>
          <a:p/>
          <a:p>
            <a:r>
              <a:t>Hebrews says "he is able to save completely those who draw near to God through him, since he always lives to intercede for them" (Hebrews 7:25), and Article II of the Confession of Faith calls him "eternal Savior and Mediator, who intercedes for us." A Methodist can approach God at any hour because the one who came down for us is still at work for us.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moves the catechism from who the Son is to what the Son did. The answer is the second half of the creed's incarnation clause, and the church's doctrinal standards say the same thing in their own words. Article II of the Articles of Religion teaches that the Son, "the very and eternal God," "took man's nature in the womb of the blessed Virgin." Article II of the Confession of Faith calls him "the eternal Word made flesh, the only begotten Son of the Father, born of the Virgin Mary by the power of the Holy Spirit."</a:t>
            </a:r>
          </a:p>
          <a:p/>
          <a:p>
            <a:r>
              <a:t>He came down from heaven means the one who was born in Bethlehem existed before Bethlehem. John says of the Word that he "was in the beginning with God" (John 1:2), and Paul describes him as "existing in the form of God" before he "emptied himself, taking the form of a slave, being born in the likeness of humans" (Philippians 2:6-7). Incarnate of the Holy Spirit and the Virgin Mary names how it happened. Matthew records that Mary "was found with child from the Holy Spirit" (Matthew 1:18), and the angel answers Mary's own question with the words, "The Holy Spirit will come upon you, and the power of the Highest will overshadow you" (Luke 1:35). There was no human father, and Mary was the true mother, so that the child came "from the seed of David according to the flesh" (Romans 1:3) and was "born of a woman, born under the law" (Galatians 4:4).</a:t>
            </a:r>
          </a:p>
          <a:p/>
          <a:p>
            <a:r>
              <a:t>Became truly human guards against the oldest error about Jesus, which was that he only seemed to have a body. John insists on what the apostles saw with their eyes and their "hands touched concerning the word of life" (1 John 1:1), and he makes the confession that "Jesus Christ has come in the flesh" the test of a true spirit (1 John 4:2). Article II of the Articles of Religion says the Godhead and Manhood "were joined together in one person, never to be divided."</a:t>
            </a:r>
          </a:p>
          <a:p/>
          <a:p>
            <a:r>
              <a:t>For a Methodist this teaching is the ground of confidence that God knows human life from the inside. Every prayer offered in Jesus' name rests on the fact that the Word "became flesh and dwelt among us" (John 1:14) and shared the body and the death of the people who pray. Wesley preached the incarnation as the beginning of the work of salvation, the Son taking human nature so that human nature could be healed.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moves the catechism from who the Son is to what the Son did. The answer is the second half of the creed's incarnation clause, and the church's doctrinal standards say the same thing in their own words. Article II of the Articles of Religion teaches that the Son, "the very and eternal God," "took man's nature in the womb of the blessed Virgin." Article II of the Confession of Faith calls him "the eternal Word made flesh, the only begotten Son of the Father, born of the Virgin Mary by the power of the Holy Spirit."</a:t>
            </a:r>
          </a:p>
          <a:p/>
          <a:p>
            <a:r>
              <a:t>He came down from heaven means the one who was born in Bethlehem existed before Bethlehem. John says of the Word that he "was in the beginning with God" (John 1:2), and Paul describes him as "existing in the form of God" before he "emptied himself, taking the form of a slave, being born in the likeness of humans" (Philippians 2:6-7). Incarnate of the Holy Spirit and the Virgin Mary names how it happened. Matthew records that Mary "was found with child from the Holy Spirit" (Matthew 1:18), and the angel answers Mary's own question with the words, "The Holy Spirit will come upon you, and the power of the Highest will overshadow you" (Luke 1:35). There was no human father, and Mary was the true mother, so that the child came "from the seed of David according to the flesh" (Romans 1:3) and was "born of a woman, born under the law" (Galatians 4:4).</a:t>
            </a:r>
          </a:p>
          <a:p/>
          <a:p>
            <a:r>
              <a:t>Became truly human guards against the oldest error about Jesus, which was that he only seemed to have a body. John insists on what the apostles saw with their eyes and their "hands touched concerning the word of life" (1 John 1:1), and he makes the confession that "Jesus Christ has come in the flesh" the test of a true spirit (1 John 4:2). Article II of the Articles of Religion says the Godhead and Manhood "were joined together in one person, never to be divided."</a:t>
            </a:r>
          </a:p>
          <a:p/>
          <a:p>
            <a:r>
              <a:t>For a Methodist this teaching is the ground of confidence that God knows human life from the inside. Every prayer offered in Jesus' name rests on the fact that the Word "became flesh and dwelt among us" (John 1:14) and shared the body and the death of the people who pray. Wesley preached the incarnation as the beginning of the work of salvation, the Son taking human nature so that human nature could be healed.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confirmand to say who the person is that the previous question described. The answer is taken almost word for word from Article II of the Confession of Faith: "We believe in Jesus Christ, truly God and truly man, in whom the divine and human natures are perfectly and inseparably united." Article II of the Articles of Religion teaches the same doctrine in the older language of the English Reformation, "two whole and perfect natures, that is to say, the Godhead and Manhood, were joined together in one person, never to be divided; whereof is one Christ, very God and very Man." Both articles restate the Definition of Chalcedon (451).</a:t>
            </a:r>
          </a:p>
          <a:p/>
          <a:p>
            <a:r>
              <a:t>One person is the first thing to grasp. The Son of God and the man Jesus of Nazareth are the same "he." Isaiah foretold a child who would be born and yet be called "Mighty God, Everlasting Father" (Isaiah 9:6). Matthew tells Joseph the child in Mary is "from the Holy Spirit" and then names him "Immanuel, which is translated 'God with us'" (Matthew 1:20, 23). Paul describes one Son who came "from the seed of David according to the flesh" and was "declared the son of God with power" (Romans 1:3-4).</a:t>
            </a:r>
          </a:p>
          <a:p/>
          <a:p>
            <a:r>
              <a:t>The divine and human natures are both complete in him. As God he is "the image of the invisible God, the firstborn of all creation," in whom "all things hold together" (Colossians 1:15, 17), "the radiance of his glory and the reproduction of his essence" (Hebrews 1:3). As man he was "manifested in the flesh" (1 Timothy 3:16). Perfectly and inseparably united means the union is without confusion and without division. Jesus can therefore say to Philip, "Whoever has seen me has seen the father" (John 14:9), and the Father can be seen in a man who ate, slept, wept, and died.</a:t>
            </a:r>
          </a:p>
          <a:p/>
          <a:p>
            <a:r>
              <a:t>A Methodist lives on this doctrine in ordinary ways. Because Jesus is truly God, his forgiveness is God's forgiveness. Because he is truly man, he can be followed as one who has walked the road first. Wesley's phrase for the goal of the Christian life, "the mind that was in Christ," assumes that Christ's human mind is a real pattern for human hearts. The Confession of Faith closes its article by calling him "eternal Savior and Mediator," the one person able to stand between God and humanity because he belongs fully to both.</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confirmand to say who the person is that the previous question described. The answer is taken almost word for word from Article II of the Confession of Faith: "We believe in Jesus Christ, truly God and truly man, in whom the divine and human natures are perfectly and inseparably united." Article II of the Articles of Religion teaches the same doctrine in the older language of the English Reformation, "two whole and perfect natures, that is to say, the Godhead and Manhood, were joined together in one person, never to be divided; whereof is one Christ, very God and very Man." Both articles restate the Definition of Chalcedon (451).</a:t>
            </a:r>
          </a:p>
          <a:p/>
          <a:p>
            <a:r>
              <a:t>One person is the first thing to grasp. The Son of God and the man Jesus of Nazareth are the same "he." Isaiah foretold a child who would be born and yet be called "Mighty God, Everlasting Father" (Isaiah 9:6). Matthew tells Joseph the child in Mary is "from the Holy Spirit" and then names him "Immanuel, which is translated 'God with us'" (Matthew 1:20, 23). Paul describes one Son who came "from the seed of David according to the flesh" and was "declared the son of God with power" (Romans 1:3-4).</a:t>
            </a:r>
          </a:p>
          <a:p/>
          <a:p>
            <a:r>
              <a:t>The divine and human natures are both complete in him. As God he is "the image of the invisible God, the firstborn of all creation," in whom "all things hold together" (Colossians 1:15, 17), "the radiance of his glory and the reproduction of his essence" (Hebrews 1:3). As man he was "manifested in the flesh" (1 Timothy 3:16). Perfectly and inseparably united means the union is without confusion and without division. Jesus can therefore say to Philip, "Whoever has seen me has seen the father" (John 14:9), and the Father can be seen in a man who ate, slept, wept, and died.</a:t>
            </a:r>
          </a:p>
          <a:p/>
          <a:p>
            <a:r>
              <a:t>A Methodist lives on this doctrine in ordinary ways. Because Jesus is truly God, his forgiveness is God's forgiveness. Because he is truly man, he can be followed as one who has walked the road first. Wesley's phrase for the goal of the Christian life, "the mind that was in Christ," assumes that Christ's human mind is a real pattern for human hearts. The Confession of Faith closes its article by calling him "eternal Savior and Mediator," the one person able to stand between God and humanity because he belongs fully to both.</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creed's incarnation clause to its passion clause: "For our sake he was crucified under Pontius Pilate; he suffered death and was buried." The answer is drawn from Article VIII of the Confession of Faith, which reads, "We believe God was in Christ reconciling the world to himself. The offering Christ freely made on the cross is the perfect and sufficient sacrifice for the sins of the whole world, redeeming man from all sin, so that no other satisfaction is required." Article XX of the Articles of Religion says the same: the offering of Christ, once made, is "that perfect redemption, propitiation, and satisfaction for all the sins of the whole world."</a:t>
            </a:r>
          </a:p>
          <a:p/>
          <a:p>
            <a:r>
              <a:t>All four Gospels record that Pilate "delivered him so that he might be crucified" (Mark 15:15), that Jesus "cried out again with a loud voice and yielded up his spirit" (Matthew 27:50), and that Joseph of Arimathea "wrapped him in the linen, and placed him in a tomb that had been hewn out of rock" (Mark 15:46). John adds the soldier's spear, so that "immediately blood and water came out" (John 19:34). Paul hands these reports on as the first things he received: "that Christ died for our sins according to the writings, and that he was buried" (1 Corinthians 15:3-4).</a:t>
            </a:r>
          </a:p>
          <a:p/>
          <a:p>
            <a:r>
              <a:t>Reconciles us to himself describes what the death accomplished. Paul says God "presented him as a mercy seat through faith in his blood," so that God "might be both just and the justifier of the one who has faith in Jesus" (Romans 3:25-26). The initiative is entirely God's. "While we were still sinners, Christ died for us" (Romans 5:8), and "while we were enemies we were reconciled to God through the death of his Son" (Romans 5:10). ¶102 of the Book of Doctrines and Discipline names this justifying grace, received by faith, "what God does for us."</a:t>
            </a:r>
          </a:p>
          <a:p/>
          <a:p>
            <a:r>
              <a:t>The Wesleyan tradition holds that Christ died for all people, so no Methodist has to wonder whether the cross was meant for him. Every celebration of the Lord's Supper proclaims this death, and every confession of sin in worship leans on the fact that the sacrifice has already been made and accepted "through faith in his blood" (Romans 3:25).</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creed's incarnation clause to its passion clause: "For our sake he was crucified under Pontius Pilate; he suffered death and was buried." The answer is drawn from Article VIII of the Confession of Faith, which reads, "We believe God was in Christ reconciling the world to himself. The offering Christ freely made on the cross is the perfect and sufficient sacrifice for the sins of the whole world, redeeming man from all sin, so that no other satisfaction is required." Article XX of the Articles of Religion says the same: the offering of Christ, once made, is "that perfect redemption, propitiation, and satisfaction for all the sins of the whole world."</a:t>
            </a:r>
          </a:p>
          <a:p/>
          <a:p>
            <a:r>
              <a:t>All four Gospels record that Pilate "delivered him so that he might be crucified" (Mark 15:15), that Jesus "cried out again with a loud voice and yielded up his spirit" (Matthew 27:50), and that Joseph of Arimathea "wrapped him in the linen, and placed him in a tomb that had been hewn out of rock" (Mark 15:46). John adds the soldier's spear, so that "immediately blood and water came out" (John 19:34). Paul hands these reports on as the first things he received: "that Christ died for our sins according to the writings, and that he was buried" (1 Corinthians 15:3-4).</a:t>
            </a:r>
          </a:p>
          <a:p/>
          <a:p>
            <a:r>
              <a:t>Reconciles us to himself describes what the death accomplished. Paul says God "presented him as a mercy seat through faith in his blood," so that God "might be both just and the justifier of the one who has faith in Jesus" (Romans 3:25-26). The initiative is entirely God's. "While we were still sinners, Christ died for us" (Romans 5:8), and "while we were enemies we were reconciled to God through the death of his Son" (Romans 5:10). ¶102 of the Book of Doctrines and Discipline names this justifying grace, received by faith, "what God does for us."</a:t>
            </a:r>
          </a:p>
          <a:p/>
          <a:p>
            <a:r>
              <a:t>The Wesleyan tradition holds that Christ died for all people, so no Methodist has to wonder whether the cross was meant for him. Every celebration of the Lord's Supper proclaims this death, and every confession of sin in worship leans on the fact that the sacrifice has already been made and accepted "through faith in his blood" (Romans 3:25).</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asks this question bluntly and answers it with a plain "Yes!" followed by the creed's own words: "On the third day he rose again in accordance with the Scriptures." The word "bodily" in the question comes from the church's standards. Article III of the Articles of Religion says that Christ "did truly rise again from the dead, and took again his body, with all things appertaining to the perfection of man's nature." ¶102 of the Book of Doctrines and Discipline names his "bodily resurrection" among the ways God's love is made manifest.</a:t>
            </a:r>
          </a:p>
          <a:p/>
          <a:p>
            <a:r>
              <a:t>The four Gospel accounts supplied here agree on the empty tomb. The women find "the stone rolled away from the grave" (Luke 24:2), and the angel tells them, “He is not here, but he has risen” (Luke 24:6), “for he has risen just as he said” (Matthew 28:6). Then the risen Jesus shows himself. The women "took hold of his feet, and worshiped him" (Matthew 28:9). To the disciples who think they are seeing a ghost, Jesus says, "See my hands and my feet, that it is I myself; touch me and see, for a spirit does not have flesh and bones as you see that I have" (Luke 24:39), and then he eats a piece of broiled fish in front of them (Luke 24:42-43). He invites Thomas to put a hand into his side (John 20:27). These details are why the church says "bodily."</a:t>
            </a:r>
          </a:p>
          <a:p/>
          <a:p>
            <a:r>
              <a:t>In accordance with the Scriptures points to the Old Testament. Peter's Pentecost sermon reads Psalm 16 as David's prophecy "that he was not abandoned to Hades, nor did his flesh see corruption" (Acts 2:31), and concludes, "This Jesus God raised up, of which we all are witnesses" (Acts 2:32). Paul passes on the same tradition and lists the witnesses, including "more than five hundred brothers at once" (1 Corinthians 15:6).</a:t>
            </a:r>
          </a:p>
          <a:p/>
          <a:p>
            <a:r>
              <a:t>For a Methodist the resurrection is the reason Sunday is the day of worship and the reason death is faced with hope rather than dread. Peter writes that God "has begotten us toward a living hope through the resurrection of Jesus Christ from the dead" (1 Peter 1:3). The same body that was crucified was raised, and Article III of the Articles of Religion adds that he carried that body into heaven, where he remains until he returns.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asks this question bluntly and answers it with a plain "Yes!" followed by the creed's own words: "On the third day he rose again in accordance with the Scriptures." The word "bodily" in the question comes from the church's standards. Article III of the Articles of Religion says that Christ "did truly rise again from the dead, and took again his body, with all things appertaining to the perfection of man's nature." ¶102 of the Book of Doctrines and Discipline names his "bodily resurrection" among the ways God's love is made manifest.</a:t>
            </a:r>
          </a:p>
          <a:p/>
          <a:p>
            <a:r>
              <a:t>The four Gospel accounts supplied here agree on the empty tomb. The women find "the stone rolled away from the grave" (Luke 24:2), and the angel tells them, “He is not here, but he has risen” (Luke 24:6), “for he has risen just as he said” (Matthew 28:6). Then the risen Jesus shows himself. The women "took hold of his feet, and worshiped him" (Matthew 28:9). To the disciples who think they are seeing a ghost, Jesus says, "See my hands and my feet, that it is I myself; touch me and see, for a spirit does not have flesh and bones as you see that I have" (Luke 24:39), and then he eats a piece of broiled fish in front of them (Luke 24:42-43). He invites Thomas to put a hand into his side (John 20:27). These details are why the church says "bodily."</a:t>
            </a:r>
          </a:p>
          <a:p/>
          <a:p>
            <a:r>
              <a:t>In accordance with the Scriptures points to the Old Testament. Peter's Pentecost sermon reads Psalm 16 as David's prophecy "that he was not abandoned to Hades, nor did his flesh see corruption" (Acts 2:31), and concludes, "This Jesus God raised up, of which we all are witnesses" (Acts 2:32). Paul passes on the same tradition and lists the witnesses, including "more than five hundred brothers at once" (1 Corinthians 15:6).</a:t>
            </a:r>
          </a:p>
          <a:p/>
          <a:p>
            <a:r>
              <a:t>For a Methodist the resurrection is the reason Sunday is the day of worship and the reason death is faced with hope rather than dread. Peter writes that God "has begotten us toward a living hope through the resurrection of Jesus Christ from the dead" (1 Peter 1:3). The same body that was crucified was raised, and Article III of the Articles of Religion adds that he carried that body into heaven, where he remains until he returns.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second article. The answer quotes the creed exactly: he "ascended into heaven and is seated at the right hand of the Father. He will come again in glory to judge the living and the dead, and his kingdom will have no end." Article II of the Confession of Faith covers the same ground: he "ascended into heaven to be with the Father, from whence he shall return," and "by him all men will be judged." Article III of the Articles of Religion says he "sitteth until he return to judge all men at the last day."</a:t>
            </a:r>
          </a:p>
          <a:p/>
          <a:p>
            <a:r>
              <a:t>Ascended into heaven is an event the apostles watched. Luke records that "while he was blessing them, he parted from them and was carried up into heaven" (Luke 24:51), and in Acts "a cloud took him out of their sight" (Acts 1:9). Seated at the right hand of the Father is the position of shared rule, and Paul says the one who sits there "indeed intercedes for us" (Romans 8:34). Because God "exalted him and gave him the name that is above every name," the day is coming when "every tongue should confess that Jesus Christ is Lord, to the glory of God the Father" (Philippians 2:9, 11).</a:t>
            </a:r>
          </a:p>
          <a:p/>
          <a:p>
            <a:r>
              <a:t>He will come again in glory to judge follows from the ascension. The two men in white told the disciples that "this Jesus, who was taken up from you into heaven, will come in the same way you saw him going into heaven" (Acts 1:11). Jesus himself taught that the Father "has given all judgment to the Son" (John 5:22), and Peter preached him as "the one having been determined by God as judge of living and dead" (Acts 10:42). His kingdom will have no end repeats Gabriel's promise to Mary (Luke 1:33) and the song of heaven at the seventh trumpet: "he will reign to the ages of the ages" (Revelation 11:15).</a:t>
            </a:r>
          </a:p>
          <a:p/>
          <a:p>
            <a:r>
              <a:t>A Methodist confesses this Lord every time the creed is said and every time "Jesus is Lord" is spoken at baptism. The believer already lives under a king whose reign is settled and whose return is certain (Acts 1:11). Peter promises that for those who hold to him, "entrance into the eternal kingdom of our Lord and Savior Jesus Christ will be richly supplied" (2 Peter 1:11).</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question asked for a profession of faith. This one asks who the God of that profession is, and the catechism answers with the opening line of Article I of the Confession of Faith: "We believe in the one true, holy and living God, Eternal Spirit." The catechism adds the name Article I reaches in its final sentence, the Holy Trinity, and so gathers the whole article into one line.</a:t>
            </a:r>
          </a:p>
          <a:p/>
          <a:p>
            <a:r>
              <a:t>The one true God is the confession of Israel: "Hear, O Israel: the LORD our God, the LORD is one" (Deuteronomy 6:4). Jeremiah sets the same confession against the idols of the nations: "the LORD is the true God; he is the living God and an everlasting King" (Jeremiah 10:10). Jesus prays the same way on the night of his arrest, addressing his Father as "the only true God" and binding eternal life to knowing him (John 17:3). Holy comes from the command given to Israel at Sinai: "You shall be holy, for I the LORD your God am holy" (Leviticus 19:2). God's holiness is the reason his people are called to holiness of heart and life, the phrase Wesley used for the goal of the Christian life. Living means that God acts, speaks, judges, and saves; Hebrews asks “how much more will the blood of Christ, who through the eternal Spirit offered himself without blemish to God, cleanse our conscience from dead works so that we may serve the living God” (Hebrews 9:14).</a:t>
            </a:r>
          </a:p>
          <a:p/>
          <a:p>
            <a:r>
              <a:t>The Eternal Spirit is the phrase the Confession uses for God's own nature, and Hebrews 9:14 uses it for the Spirit through whom Christ offered himself. God is spirit, without beginning or end, and no part of his own creation. The Holy Trinity is the name the church gives to the one God as he has made himself known, and the catechism cites the baptismal command as its warrant: "baptizing them in the name of the Father and of the Son and of the Holy Spirit" (Matthew 28:19). The name is singular, and the persons are three.</a:t>
            </a:r>
          </a:p>
          <a:p/>
          <a:p>
            <a:r>
              <a:t>For a Methodist, this answer is the ground of worship. Every baptism in the church is performed in the threefold name of Matthew 28:19, and Sunday praise is addressed to the living God of Jeremiah 10:10. To know this God, in the words of John 17:3, is eternal life, and the rest of the catechism unfolds what that knowledge contains.</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second article. The answer quotes the creed exactly: he "ascended into heaven and is seated at the right hand of the Father. He will come again in glory to judge the living and the dead, and his kingdom will have no end." Article II of the Confession of Faith covers the same ground: he "ascended into heaven to be with the Father, from whence he shall return," and "by him all men will be judged." Article III of the Articles of Religion says he "sitteth until he return to judge all men at the last day."</a:t>
            </a:r>
          </a:p>
          <a:p/>
          <a:p>
            <a:r>
              <a:t>Ascended into heaven is an event the apostles watched. Luke records that "while he was blessing them, he parted from them and was carried up into heaven" (Luke 24:51), and in Acts "a cloud took him out of their sight" (Acts 1:9). Seated at the right hand of the Father is the position of shared rule, and Paul says the one who sits there "indeed intercedes for us" (Romans 8:34). Because God "exalted him and gave him the name that is above every name," the day is coming when "every tongue should confess that Jesus Christ is Lord, to the glory of God the Father" (Philippians 2:9, 11).</a:t>
            </a:r>
          </a:p>
          <a:p/>
          <a:p>
            <a:r>
              <a:t>He will come again in glory to judge follows from the ascension. The two men in white told the disciples that "this Jesus, who was taken up from you into heaven, will come in the same way you saw him going into heaven" (Acts 1:11). Jesus himself taught that the Father "has given all judgment to the Son" (John 5:22), and Peter preached him as "the one having been determined by God as judge of living and dead" (Acts 10:42). His kingdom will have no end repeats Gabriel's promise to Mary (Luke 1:33) and the song of heaven at the seventh trumpet: "he will reign to the ages of the ages" (Revelation 11:15).</a:t>
            </a:r>
          </a:p>
          <a:p/>
          <a:p>
            <a:r>
              <a:t>A Methodist confesses this Lord every time the creed is said and every time "Jesus is Lord" is spoken at baptism. The believer already lives under a king whose reign is settled and whose return is certain (Acts 1:11). Peter promises that for those who hold to him, "entrance into the eternal kingdom of our Lord and Savior Jesus Christ will be richly supplied" (2 Peter 1:11).</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fills out what it means for Christ to be "seated at the right hand of the Father." The answer is drawn almost word for word from Hebrews 7:24-25, and the church's own standard says the same thing in a single clause: Article II of the Confession of Faith calls Jesus "eternal Savior and Mediator, who intercedes for us." The title "great high priest" comes from Hebrews 4:14, and the catechism uses it to teach that the ascended Christ is still at work on behalf of his people.</a:t>
            </a:r>
          </a:p>
          <a:p/>
          <a:p>
            <a:r>
              <a:t>Because Jesus lives forever, he has a permanent priesthood is the argument of Hebrews 7. The priests of Israel "were many because death prevented them from continuing" (Hebrews 7:23), and they had "to offer sacrifices first for his own sins and then for the sins of the people" (Hebrews 7:27). Jesus is a priest of a different order, "according to the power of an indestructible life" (Hebrews 7:16), appointed by God's oath: "You are a priest forever according to the order of Melchizedek" (Hebrews 7:17). "Because he remains forever, he holds the priesthood permanently" (Hebrews 7:24). His sacrifice was made "once for all when he offered himself" (Hebrews 7:27), which is why Article XX of the Articles of Religion teaches that the offering of Christ, once made, needs no repetition.</a:t>
            </a:r>
          </a:p>
          <a:p/>
          <a:p>
            <a:r>
              <a:t>He is able to save completely those who come to God through him, because he always lives to intercede for them is Hebrews 7:25 itself. Paul asks who could condemn the believer when Christ, who died and was raised, "is at the right hand of God, who indeed intercedes for us" (Romans 8:34). John gives the same comfort to Christians who have sinned: "we have an advocate with the Father, Jesus Christ the righteous. And he himself is the propitiation for our sins" (1 John 2:1-2). The priest who pleads for sinners is the one who "has been tempted in every respect according to likeness, yet without sin" (Hebrews 4:15).</a:t>
            </a:r>
          </a:p>
          <a:p/>
          <a:p>
            <a:r>
              <a:t>For a Methodist this is the doctrine behind bold prayer. Hebrews draws the conclusion directly: "Let us therefore come near with boldness to the throne of grace, so that we may receive mercy and find grace for opportune help" (Hebrews 4:16). Wesley taught that the believer approaches God through the merits of Christ alone, and the church's prayers of confession and the Lord's Supper both rest on this one priest whose intercession never lapses (Hebrews 7:25).</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fills out what it means for Christ to be "seated at the right hand of the Father." The answer is drawn almost word for word from Hebrews 7:24-25, and the church's own standard says the same thing in a single clause: Article II of the Confession of Faith calls Jesus "eternal Savior and Mediator, who intercedes for us." The title "great high priest" comes from Hebrews 4:14, and the catechism uses it to teach that the ascended Christ is still at work on behalf of his people.</a:t>
            </a:r>
          </a:p>
          <a:p/>
          <a:p>
            <a:r>
              <a:t>Because Jesus lives forever, he has a permanent priesthood is the argument of Hebrews 7. The priests of Israel "were many because death prevented them from continuing" (Hebrews 7:23), and they had "to offer sacrifices first for his own sins and then for the sins of the people" (Hebrews 7:27). Jesus is a priest of a different order, "according to the power of an indestructible life" (Hebrews 7:16), appointed by God's oath: "You are a priest forever according to the order of Melchizedek" (Hebrews 7:17). "Because he remains forever, he holds the priesthood permanently" (Hebrews 7:24). His sacrifice was made "once for all when he offered himself" (Hebrews 7:27), which is why Article XX of the Articles of Religion teaches that the offering of Christ, once made, needs no repetition.</a:t>
            </a:r>
          </a:p>
          <a:p/>
          <a:p>
            <a:r>
              <a:t>He is able to save completely those who come to God through him, because he always lives to intercede for them is Hebrews 7:25 itself. Paul asks who could condemn the believer when Christ, who died and was raised, "is at the right hand of God, who indeed intercedes for us" (Romans 8:34). John gives the same comfort to Christians who have sinned: "we have an advocate with the Father, Jesus Christ the righteous. And he himself is the propitiation for our sins" (1 John 2:1-2). The priest who pleads for sinners is the one who "has been tempted in every respect according to likeness, yet without sin" (Hebrews 4:15).</a:t>
            </a:r>
          </a:p>
          <a:p/>
          <a:p>
            <a:r>
              <a:t>For a Methodist this is the doctrine behind bold prayer. Hebrews draws the conclusion directly: "Let us therefore come near with boldness to the throne of grace, so that we may receive mercy and find grace for opportune help" (Hebrews 4:16). Wesley taught that the believer approaches God through the merits of Christ alone, and the church's prayers of confession and the Lord's Supper both rest on this one priest whose intercession never lapses (Hebrews 7:25).</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that Christ "will come again in glory to judge the living and the dead," and this question asks who that includes. The answer is the first sentence of Article XII of the Confession of Faith: "We believe all men stand under the righteous judgment of Jesus Christ, both now and in the last day." The same article goes on to confess "the resurrection of the dead; the righteous to life eternal and the wicked to endless condemnation."</a:t>
            </a:r>
          </a:p>
          <a:p/>
          <a:p>
            <a:r>
              <a:t>The first word of the answer is all. Paul told the Athenians that God "commands all people everywhere to repent, because he has fixed a day on which he will judge the world in righteousness by a man whom he has appointed," and that the proof is the resurrection (Acts 17:30-31). He reminds Christians that "we must all appear before the judgment seat of Christ, so that each one may receive what he has done in the body, whether good or evil" (2 Corinthians 5:10). In Matthew 25 "all the Gentiles will be assembled before him" (Matthew 25:32). Church membership offers no exemption; Jesus warns that some who say "Lord, Lord" and even prophesy in his name will hear, "I never knew you" (Matthew 7:22-23).</a:t>
            </a:r>
          </a:p>
          <a:p/>
          <a:p>
            <a:r>
              <a:t>Of Jesus Christ identifies the judge. "The Father judges no one, but has given all judgment to the Son" (John 5:22), and the apostles were ordered to testify that Jesus is "the one having been determined by God as judge of living and dead" (Acts 10:42). Both now and in the last day holds two things together. The last day is the hour "in which all who are in the tombs will hear his voice" (John 5:28). The present judgment is described in the same passage: “the one who hears my word and believes him who sent me has eternal life and does not come into judgment, but has passed from death to life” (John 5:24).</a:t>
            </a:r>
          </a:p>
          <a:p/>
          <a:p>
            <a:r>
              <a:t>A Methodist hears this as sober encouragement. The judge is the same Christ who died for the ungodly and now intercedes for his people. The standard of Matthew 25, feeding the hungry, welcoming the stranger, clothing the naked, and visiting the sick and imprisoned, is the shape of the holiness of heart and life the church teaches every believer to pursue, because those works are what love for Christ looks like when he is met in "the least" (Matthew 25:40).</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that Christ "will come again in glory to judge the living and the dead," and this question asks who that includes. The answer is the first sentence of Article XII of the Confession of Faith: "We believe all men stand under the righteous judgment of Jesus Christ, both now and in the last day." The same article goes on to confess "the resurrection of the dead; the righteous to life eternal and the wicked to endless condemnation."</a:t>
            </a:r>
          </a:p>
          <a:p/>
          <a:p>
            <a:r>
              <a:t>The first word of the answer is all. Paul told the Athenians that God "commands all people everywhere to repent, because he has fixed a day on which he will judge the world in righteousness by a man whom he has appointed," and that the proof is the resurrection (Acts 17:30-31). He reminds Christians that "we must all appear before the judgment seat of Christ, so that each one may receive what he has done in the body, whether good or evil" (2 Corinthians 5:10). In Matthew 25 "all the Gentiles will be assembled before him" (Matthew 25:32). Church membership offers no exemption; Jesus warns that some who say "Lord, Lord" and even prophesy in his name will hear, "I never knew you" (Matthew 7:22-23).</a:t>
            </a:r>
          </a:p>
          <a:p/>
          <a:p>
            <a:r>
              <a:t>Of Jesus Christ identifies the judge. "The Father judges no one, but has given all judgment to the Son" (John 5:22), and the apostles were ordered to testify that Jesus is "the one having been determined by God as judge of living and dead" (Acts 10:42). Both now and in the last day holds two things together. The last day is the hour "in which all who are in the tombs will hear his voice" (John 5:28). The present judgment is described in the same passage: “the one who hears my word and believes him who sent me has eternal life and does not come into judgment, but has passed from death to life” (John 5:24).</a:t>
            </a:r>
          </a:p>
          <a:p/>
          <a:p>
            <a:r>
              <a:t>A Methodist hears this as sober encouragement. The judge is the same Christ who died for the ungodly and now intercedes for his people. The standard of Matthew 25, feeding the hungry, welcoming the stranger, clothing the naked, and visiting the sick and imprisoned, is the shape of the holiness of heart and life the church teaches every believer to pursue, because those works are what love for Christ looks like when he is met in "the least" (Matthew 25:40).</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the doctrine of judgment the catechism asks how anyone can stand in it. The answer is drawn from Article IX of the Confession of Faith: "We believe we are never accounted righteous before God through our works or merit." Article IX of the Articles of Religion, which Wesley kept from the Church of England, teaches the same: "We are accounted righteous before God only for the merit of our Lord and Saviour Jesus Christ, by faith, and not for our own works or deservings," and adds that this doctrine "is a most wholesome doctrine, and very full of comfort."</a:t>
            </a:r>
          </a:p>
          <a:p/>
          <a:p>
            <a:r>
              <a:t>The catechism's "No" rests on Paul. "All have sinned and fall short of the glory of God," and "they are justified freely by his grace through the redemption that is in Christ Jesus" (Romans 3:23-24). "A person is justified by faith apart from works of the law" (Romans 3:28). Abraham is the test case: "Abraham trusted God, and it was counted to him as righteousness" (Romans 4:3), and Paul explains that "to the one who does not work, yet trusts in the one who justifies the ungodly, his faith is counted as righteousness" (Romans 4:5). "If it is by grace, it is no longer on the basis of works; otherwise grace would no longer be grace" (Romans 11:6).</a:t>
            </a:r>
          </a:p>
          <a:p/>
          <a:p>
            <a:r>
              <a:t>The answer names two things, being made righteous inwardly and being accounted righteous before God. Justification is God's pardon; regeneration, the new birth, is God's renewal of the heart. The Confession of Faith treats both in Article IX, and the catechism denies that either comes by human effort. Titus says God "saved us, through the washing of regeneration and renewal of the Holy Spirit," according "to his own mercy" (Titus 3:5), and Ephesians says salvation "is the gift of God" (Ephesians 2:8). Wesley preached salvation by faith as the door to every other blessing.</a:t>
            </a:r>
          </a:p>
          <a:p/>
          <a:p>
            <a:r>
              <a:t>Good works still matter, and the catechism's next questions will say how. Ephesians follows the gift with its purpose: believers are "his workmanship, created in Christ Jesus for good works" (Ephesians 2:10), and Christ redeems "a people special, zealous for good works" (Titus 2:14). Article X of the Confession of Faith calls good works "the necessary fruits of faith." For a Methodist this means the Christian life begins in confession rather than achievement. Jesus says, “I did not come to call the righteous, but sinners to repentance” (Luke 5:32), and "if we confess our sins, he is faithful and just to forgive us our sins" (1 John 1:9).</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the doctrine of judgment the catechism asks how anyone can stand in it. The answer is drawn from Article IX of the Confession of Faith: "We believe we are never accounted righteous before God through our works or merit." Article IX of the Articles of Religion, which Wesley kept from the Church of England, teaches the same: "We are accounted righteous before God only for the merit of our Lord and Saviour Jesus Christ, by faith, and not for our own works or deservings," and adds that this doctrine "is a most wholesome doctrine, and very full of comfort."</a:t>
            </a:r>
          </a:p>
          <a:p/>
          <a:p>
            <a:r>
              <a:t>The catechism's "No" rests on Paul. "All have sinned and fall short of the glory of God," and "they are justified freely by his grace through the redemption that is in Christ Jesus" (Romans 3:23-24). "A person is justified by faith apart from works of the law" (Romans 3:28). Abraham is the test case: "Abraham trusted God, and it was counted to him as righteousness" (Romans 4:3), and Paul explains that "to the one who does not work, yet trusts in the one who justifies the ungodly, his faith is counted as righteousness" (Romans 4:5). "If it is by grace, it is no longer on the basis of works; otherwise grace would no longer be grace" (Romans 11:6).</a:t>
            </a:r>
          </a:p>
          <a:p/>
          <a:p>
            <a:r>
              <a:t>The answer names two things, being made righteous inwardly and being accounted righteous before God. Justification is God's pardon; regeneration, the new birth, is God's renewal of the heart. The Confession of Faith treats both in Article IX, and the catechism denies that either comes by human effort. Titus says God "saved us, through the washing of regeneration and renewal of the Holy Spirit," according "to his own mercy" (Titus 3:5), and Ephesians says salvation "is the gift of God" (Ephesians 2:8). Wesley preached salvation by faith as the door to every other blessing.</a:t>
            </a:r>
          </a:p>
          <a:p/>
          <a:p>
            <a:r>
              <a:t>Good works still matter, and the catechism's next questions will say how. Ephesians follows the gift with its purpose: believers are "his workmanship, created in Christ Jesus for good works" (Ephesians 2:10), and Christ redeems "a people special, zealous for good works" (Titus 2:14). Article X of the Confession of Faith calls good works "the necessary fruits of faith." For a Methodist this means the Christian life begins in confession rather than achievement. Jesus says, “I did not come to call the righteous, but sinners to repentance” (Luke 5:32), and "if we confess our sins, he is faithful and just to forgive us our sins" (1 John 1:9).</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no one is made righteous by works, the catechism now says how God does account people righteous. The answer is the second half of Article IX of the Confession of Faith: "penitent sinners are justified or accounted righteous before God only by faith in our Lord Jesus Christ." ¶102 of the Book of Doctrines and Discipline describes the same movement: convincing grace awakens the desire to "flee from the wrath to come," and justifying grace "is received by faith to reconcile us to God through the atoning sacrifice of Jesus Christ." Justification "is pardon for past sins."</a:t>
            </a:r>
          </a:p>
          <a:p/>
          <a:p>
            <a:r>
              <a:t>"Whoever disobeys the Son will not see life; instead, the wrath of God remains on him" (John 3:36). Paul writes that "we were by nature children of wrath" (Ephesians 2:3), and warns that "the wrath of God comes upon the sons of disobedience" (Ephesians 5:6). The way of escape is God's own doing. "God, who is rich in mercy, because of the great love with which he loved us," "made us alive together with Christ" (Ephesians 2:4-5). "While we were still sinners, Christ died for us," and so, "now that we have been justified by his blood, we will be saved through him from the wrath" (Romans 5:8-9). “For God has not destined us for wrath, but to obtain salvation through our Lord Jesus Christ” (1 Thessalonians 5:9).</a:t>
            </a:r>
          </a:p>
          <a:p/>
          <a:p>
            <a:r>
              <a:t>Justifies, or accounts righteous is courtroom language. God counts the believing sinner righteous on account of Christ, and David describes the result: "Blessed are those whose lawless acts were forgiven and whose sins were covered. Blessed is the man against whom the Lord will not count sin" (Romans 4:7-8). Penitent sinners who confess faith names the two things on the human side, repentance and trust, and both are themselves the work of grace. In Christ the believer has "redemption through his blood, the forgiveness of trespasses" (Ephesians 1:7), and is "sealed with the Holy Spirit of promise" (Ephesians 1:13).</a:t>
            </a:r>
          </a:p>
          <a:p/>
          <a:p>
            <a:r>
              <a:t>Wesley taught that justifying faith ordinarily brings assurance, and ¶102 quotes Romans 8:16 for it, "God's Spirit witnessing with our spirit that we are children of God." A justified Methodist therefore has grounds for peace with God and a new life to put on. Paul tells the Colossians to "put on therefore, as God's chosen ones, holy and beloved, compassionate hearts, kindness, humility, gentleness, and patience," with love "above all these" (Colossians 3:12, 14). Pardon comes first, and holiness follows from it as its fruit.</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no one is made righteous by works, the catechism now says how God does account people righteous. The answer is the second half of Article IX of the Confession of Faith: "penitent sinners are justified or accounted righteous before God only by faith in our Lord Jesus Christ." ¶102 of the Book of Doctrines and Discipline describes the same movement: convincing grace awakens the desire to "flee from the wrath to come," and justifying grace "is received by faith to reconcile us to God through the atoning sacrifice of Jesus Christ." Justification "is pardon for past sins."</a:t>
            </a:r>
          </a:p>
          <a:p/>
          <a:p>
            <a:r>
              <a:t>"Whoever disobeys the Son will not see life; instead, the wrath of God remains on him" (John 3:36). Paul writes that "we were by nature children of wrath" (Ephesians 2:3), and warns that "the wrath of God comes upon the sons of disobedience" (Ephesians 5:6). The way of escape is God's own doing. "God, who is rich in mercy, because of the great love with which he loved us," "made us alive together with Christ" (Ephesians 2:4-5). "While we were still sinners, Christ died for us," and so, "now that we have been justified by his blood, we will be saved through him from the wrath" (Romans 5:8-9). “For God has not destined us for wrath, but to obtain salvation through our Lord Jesus Christ” (1 Thessalonians 5:9).</a:t>
            </a:r>
          </a:p>
          <a:p/>
          <a:p>
            <a:r>
              <a:t>Justifies, or accounts righteous is courtroom language. God counts the believing sinner righteous on account of Christ, and David describes the result: "Blessed are those whose lawless acts were forgiven and whose sins were covered. Blessed is the man against whom the Lord will not count sin" (Romans 4:7-8). Penitent sinners who confess faith names the two things on the human side, repentance and trust, and both are themselves the work of grace. In Christ the believer has "redemption through his blood, the forgiveness of trespasses" (Ephesians 1:7), and is "sealed with the Holy Spirit of promise" (Ephesians 1:13).</a:t>
            </a:r>
          </a:p>
          <a:p/>
          <a:p>
            <a:r>
              <a:t>Wesley taught that justifying faith ordinarily brings assurance, and ¶102 quotes Romans 8:16 for it, "God's Spirit witnessing with our spirit that we are children of God." A justified Methodist therefore has grounds for peace with God and a new life to put on. Paul tells the Colossians to "put on therefore, as God's chosen ones, holy and beloved, compassionate hearts, kindness, humility, gentleness, and patience," with love "above all these" (Colossians 3:12, 14). Pardon comes first, and holiness follows from it as its fruit.</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to the third article of the Nicene Creed. The answer takes the creed's own words, "the Lord, the giver of life," and puts them on the candidate's lips in the first person. The church confesses the same doctrine in Article III of the Confession of Faith, which begins, "We believe in the Holy Spirit who proceeds from and is one in being with the Father and the Son," and in Article IV of the Articles of Religion, which calls the Holy Ghost "very and eternal God."</a:t>
            </a:r>
          </a:p>
          <a:p/>
          <a:p>
            <a:r>
              <a:t>The title Lord belongs to the Spirit by right. Paul says so directly: "Now the Lord is the Spirit, and where the Spirit of the Lord is, there is freedom" (2 Corinthians 3:17). The same Spirit who rested on the promised king of Isaiah's prophecy, "the spirit of wisdom and understanding, the spirit of counsel and might, the spirit of knowledge and the fear of the LORD" (Isaiah 11:2), anointed Jesus of Nazareth to "bear tidings to the poor" and "to proclaim liberty to the captives" (Isaiah 61:1). The Spirit is no impersonal force or feeling. He is the Lord God at work in the world.</a:t>
            </a:r>
          </a:p>
          <a:p/>
          <a:p>
            <a:r>
              <a:t>The title giver of life is grounded in Jesus' own teaching: "The spirit is what makes alive; the flesh helps nothing" (John 6:63). The life the Spirit gives reaches from the new birth all the way to the resurrection of the body. Paul promises that "the one who raised Christ Jesus from the dead will also give life to your mortal bodies through his Spirit dwelling in you" (Romans 8:11), and he warns that the harvest depends on the sowing: "the one who sows to the spirit will from the spirit reap eternal life" (Galatians 6:8). Believers who behold the glory of the Lord "are being transformed into the same image from glory to glory" (2 Corinthians 3:18), which is the Spirit's ordinary work of sanctification.</a:t>
            </a:r>
          </a:p>
          <a:p/>
          <a:p>
            <a:r>
              <a:t>For a Methodist this confession is the ground of every hope of holiness. Wesley taught that the whole life of grace, from the first stirring of conscience to entire sanctification, is the Spirit's doing in the believer, and ¶102 of the Book of Doctrines and Discipline describes grace as "the active, empowering presence of God, through the Holy Spirit, enabling believers to trust, love, and serve God." To say "I believe in the Holy Spirit" is to expect that presence in prayer, in the sacraments, in scripture, and in the slow transformation of one's own heart.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question asked for a profession of faith. This one asks who the God of that profession is, and the catechism answers with the opening line of Article I of the Confession of Faith: "We believe in the one true, holy and living God, Eternal Spirit." The catechism adds the name Article I reaches in its final sentence, the Holy Trinity, and so gathers the whole article into one line.</a:t>
            </a:r>
          </a:p>
          <a:p/>
          <a:p>
            <a:r>
              <a:t>The one true God is the confession of Israel: "Hear, O Israel: the LORD our God, the LORD is one" (Deuteronomy 6:4). Jeremiah sets the same confession against the idols of the nations: "the LORD is the true God; he is the living God and an everlasting King" (Jeremiah 10:10). Jesus prays the same way on the night of his arrest, addressing his Father as "the only true God" and binding eternal life to knowing him (John 17:3). Holy comes from the command given to Israel at Sinai: "You shall be holy, for I the LORD your God am holy" (Leviticus 19:2). God's holiness is the reason his people are called to holiness of heart and life, the phrase Wesley used for the goal of the Christian life. Living means that God acts, speaks, judges, and saves; Hebrews asks “how much more will the blood of Christ, who through the eternal Spirit offered himself without blemish to God, cleanse our conscience from dead works so that we may serve the living God” (Hebrews 9:14).</a:t>
            </a:r>
          </a:p>
          <a:p/>
          <a:p>
            <a:r>
              <a:t>The Eternal Spirit is the phrase the Confession uses for God's own nature, and Hebrews 9:14 uses it for the Spirit through whom Christ offered himself. God is spirit, without beginning or end, and no part of his own creation. The Holy Trinity is the name the church gives to the one God as he has made himself known, and the catechism cites the baptismal command as its warrant: "baptizing them in the name of the Father and of the Son and of the Holy Spirit" (Matthew 28:19). The name is singular, and the persons are three.</a:t>
            </a:r>
          </a:p>
          <a:p/>
          <a:p>
            <a:r>
              <a:t>For a Methodist, this answer is the ground of worship. Every baptism in the church is performed in the threefold name of Matthew 28:19, and Sunday praise is addressed to the living God of Jeremiah 10:10. To know this God, in the words of John 17:3, is eternal life, and the rest of the catechism unfolds what that knowledge contains.</a:t>
            </a:r>
          </a:p>
        </p:txBody>
      </p:sp>
      <p:sp>
        <p:nvSpPr>
          <p:cNvPr id="4" name="Slide Number Placeholder 3"/>
          <p:cNvSpPr>
            <a:spLocks noGrp="1"/>
          </p:cNvSpPr>
          <p:nvPr>
            <p:ph type="sldNum" idx="5" sz="quarter"/>
          </p:nvPr>
        </p:nvSpPr>
        <p:spPr/>
      </p:sp>
    </p:spTree>
  </p:cSld>
  <p:clrMapOvr>
    <a:masterClrMapping/>
  </p:clrMapOvr>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to the third article of the Nicene Creed. The answer takes the creed's own words, "the Lord, the giver of life," and puts them on the candidate's lips in the first person. The church confesses the same doctrine in Article III of the Confession of Faith, which begins, "We believe in the Holy Spirit who proceeds from and is one in being with the Father and the Son," and in Article IV of the Articles of Religion, which calls the Holy Ghost "very and eternal God."</a:t>
            </a:r>
          </a:p>
          <a:p/>
          <a:p>
            <a:r>
              <a:t>The title Lord belongs to the Spirit by right. Paul says so directly: "Now the Lord is the Spirit, and where the Spirit of the Lord is, there is freedom" (2 Corinthians 3:17). The same Spirit who rested on the promised king of Isaiah's prophecy, "the spirit of wisdom and understanding, the spirit of counsel and might, the spirit of knowledge and the fear of the LORD" (Isaiah 11:2), anointed Jesus of Nazareth to "bear tidings to the poor" and "to proclaim liberty to the captives" (Isaiah 61:1). The Spirit is no impersonal force or feeling. He is the Lord God at work in the world.</a:t>
            </a:r>
          </a:p>
          <a:p/>
          <a:p>
            <a:r>
              <a:t>The title giver of life is grounded in Jesus' own teaching: "The spirit is what makes alive; the flesh helps nothing" (John 6:63). The life the Spirit gives reaches from the new birth all the way to the resurrection of the body. Paul promises that "the one who raised Christ Jesus from the dead will also give life to your mortal bodies through his Spirit dwelling in you" (Romans 8:11), and he warns that the harvest depends on the sowing: "the one who sows to the spirit will from the spirit reap eternal life" (Galatians 6:8). Believers who behold the glory of the Lord "are being transformed into the same image from glory to glory" (2 Corinthians 3:18), which is the Spirit's ordinary work of sanctification.</a:t>
            </a:r>
          </a:p>
          <a:p/>
          <a:p>
            <a:r>
              <a:t>For a Methodist this confession is the ground of every hope of holiness. Wesley taught that the whole life of grace, from the first stirring of conscience to entire sanctification, is the Spirit's doing in the believer, and ¶102 of the Book of Doctrines and Discipline describes grace as "the active, empowering presence of God, through the Holy Spirit, enabling believers to trust, love, and serve God." To say "I believe in the Holy Spirit" is to expect that presence in prayer, in the sacraments, in scripture, and in the slow transformation of one's own heart.</a:t>
            </a:r>
          </a:p>
        </p:txBody>
      </p:sp>
      <p:sp>
        <p:nvSpPr>
          <p:cNvPr id="4" name="Slide Number Placeholder 3"/>
          <p:cNvSpPr>
            <a:spLocks noGrp="1"/>
          </p:cNvSpPr>
          <p:nvPr>
            <p:ph type="sldNum" idx="5" sz="quarter"/>
          </p:nvPr>
        </p:nvSpPr>
        <p:spPr/>
      </p:sp>
    </p:spTree>
  </p:cSld>
  <p:clrMapOvr>
    <a:masterClrMapping/>
  </p:clrMapOvr>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third article. The answer gathers up the remaining clauses about the Spirit: he "proceeds from the Father and the Son," he "with the Father and the Son is worshiped and glorified," and he "has spoken through the prophets." Article IV of the Articles of Religion says the Holy Ghost is "of one substance, majesty, and glory with the Father and the Son, very and eternal God," and Article III of the Confession of Faith calls him "one in being with the Father and the Son."</a:t>
            </a:r>
          </a:p>
          <a:p/>
          <a:p>
            <a:r>
              <a:t>The scriptures given here show the Spirit standing where only God can stand. Jesus commands baptism "in the name of the Father and of the Son and of the Holy Spirit" (Matthew 28:19), one name shared by three persons. Paul writes that "the Spirit searches all things, even the depths of God," and that "no one has known the things of God except the Spirit of God" (1 Corinthians 2:10-11). Because the Spirit is God, the believer in whom he dwells is "God's temple" (1 Corinthians 3:16). The clause "from the Father and the Son" rests on texts like Romans 8:9, where the same Spirit is called both "the Spirit of God" and "the Spirit of Christ," and Galatians 4:6, where "God has sent the Spirit of his Son into our hearts, crying, 'Abba! Father!'"</a:t>
            </a:r>
          </a:p>
          <a:p/>
          <a:p>
            <a:r>
              <a:t>"He has spoken through the prophets" ties the Spirit's work to the whole of scripture. David testified, "The spirit of the LORD spoke in me, and his speech was upon my tongue" (2 Samuel 23:2). Zechariah names the words "the LORD of Hosts sent by his spirit by the hand of the earlier prophets" (Zechariah 7:12). Matthew reads the virgin birth as "what had been spoken by the Lord through the prophet" (Matthew 1:22), and Hebrews says that the God who "spoke to the fathers in the prophets" has now "spoken to us in a Son" (Hebrews 1:1-2). Peter adds that "men spoke from God as they were borne by the holy Spirit" (2 Peter 1:21).</a:t>
            </a:r>
          </a:p>
          <a:p/>
          <a:p>
            <a:r>
              <a:t>Because the Spirit is God, the church worships him. Methodists sing the Gloria Patri to Father, Son, and Holy Spirit together, baptize in the threefold name, and open the Bible expecting the same Spirit who inspired it to illumine it. The catechism's "Yes" here guards the believer from treating the Spirit as anything less than the Lord who is to be adored.</a:t>
            </a:r>
          </a:p>
        </p:txBody>
      </p:sp>
      <p:sp>
        <p:nvSpPr>
          <p:cNvPr id="4" name="Slide Number Placeholder 3"/>
          <p:cNvSpPr>
            <a:spLocks noGrp="1"/>
          </p:cNvSpPr>
          <p:nvPr>
            <p:ph type="sldNum" idx="5" sz="quarter"/>
          </p:nvPr>
        </p:nvSpPr>
        <p:spPr/>
      </p:sp>
    </p:spTree>
  </p:cSld>
  <p:clrMapOvr>
    <a:masterClrMapping/>
  </p:clrMapOvr>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third article. The answer gathers up the remaining clauses about the Spirit: he "proceeds from the Father and the Son," he "with the Father and the Son is worshiped and glorified," and he "has spoken through the prophets." Article IV of the Articles of Religion says the Holy Ghost is "of one substance, majesty, and glory with the Father and the Son, very and eternal God," and Article III of the Confession of Faith calls him "one in being with the Father and the Son."</a:t>
            </a:r>
          </a:p>
          <a:p/>
          <a:p>
            <a:r>
              <a:t>The scriptures given here show the Spirit standing where only God can stand. Jesus commands baptism "in the name of the Father and of the Son and of the Holy Spirit" (Matthew 28:19), one name shared by three persons. Paul writes that "the Spirit searches all things, even the depths of God," and that "no one has known the things of God except the Spirit of God" (1 Corinthians 2:10-11). Because the Spirit is God, the believer in whom he dwells is "God's temple" (1 Corinthians 3:16). The clause "from the Father and the Son" rests on texts like Romans 8:9, where the same Spirit is called both "the Spirit of God" and "the Spirit of Christ," and Galatians 4:6, where "God has sent the Spirit of his Son into our hearts, crying, 'Abba! Father!'"</a:t>
            </a:r>
          </a:p>
          <a:p/>
          <a:p>
            <a:r>
              <a:t>"He has spoken through the prophets" ties the Spirit's work to the whole of scripture. David testified, "The spirit of the LORD spoke in me, and his speech was upon my tongue" (2 Samuel 23:2). Zechariah names the words "the LORD of Hosts sent by his spirit by the hand of the earlier prophets" (Zechariah 7:12). Matthew reads the virgin birth as "what had been spoken by the Lord through the prophet" (Matthew 1:22), and Hebrews says that the God who "spoke to the fathers in the prophets" has now "spoken to us in a Son" (Hebrews 1:1-2). Peter adds that "men spoke from God as they were borne by the holy Spirit" (2 Peter 1:21).</a:t>
            </a:r>
          </a:p>
          <a:p/>
          <a:p>
            <a:r>
              <a:t>Because the Spirit is God, the church worships him. Methodists sing the Gloria Patri to Father, Son, and Holy Spirit together, baptize in the threefold name, and open the Bible expecting the same Spirit who inspired it to illumine it. The catechism's "Yes" here guards the believer from treating the Spirit as anything less than the Lord who is to be adored.</a:t>
            </a:r>
          </a:p>
        </p:txBody>
      </p:sp>
      <p:sp>
        <p:nvSpPr>
          <p:cNvPr id="4" name="Slide Number Placeholder 3"/>
          <p:cNvSpPr>
            <a:spLocks noGrp="1"/>
          </p:cNvSpPr>
          <p:nvPr>
            <p:ph type="sldNum" idx="5" sz="quarter"/>
          </p:nvPr>
        </p:nvSpPr>
        <p:spPr/>
      </p:sp>
    </p:spTree>
  </p:cSld>
  <p:clrMapOvr>
    <a:masterClrMapping/>
  </p:clrMapOvr>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who the Spirit is, the catechism now asks what he does, beginning with the first thing he does in any sinner: he brings them to repentance. The answer is lifted word for word from Article III of the Confession of Faith: "He convinces the world of sin, of righteousness and of judgment." The article in turn is quoting Jesus in the upper room, so the church's teaching here is the Lord's own description of the Spirit's work.</a:t>
            </a:r>
          </a:p>
          <a:p/>
          <a:p>
            <a:r>
              <a:t>Jesus told the disciples that his departure would be to their profit, "for if I do not go away, the counsellor will not come to you; but if I go, I will send him to you" (John 16:7). Then he described the counsellor's first task: "when he comes, he will convict the world concerning sin and concerning righteousness and concerning judgment" (John 16:8). Jesus explains each term. Sin, "because they do not believe in me" (John 16:9): the root sin is unbelief toward Christ. Righteousness, "because I am going to the father" (John 16:10): the Father's welcome of the risen Son vindicates him and exposes every other standard of righteousness. Judgment, "because the ruler of this world has been judged" (John 16:11): the cross has already passed sentence on the powers of evil. Micah shows the same Spirit at work centuries earlier, filling the prophet "with strength, with the spirit of the LORD, and with justice and might, to declare to Jacob his transgression and to Israel his sin" (Micah 3:8).</a:t>
            </a:r>
          </a:p>
          <a:p/>
          <a:p>
            <a:r>
              <a:t>The Wesleyan tradition has a name for this work. ¶102 of the Book of Doctrines and Discipline calls it convincing grace, which "leads us to what the Bible terms 'repentance,' awakening in us a desire to 'flee from the wrath to come.'" The paragraph adds that Wesley counted repentance among the three main doctrines of Methodism, with faith and holiness, and called it "the porch of religion." Conviction is grace because it comes before any merit: God is already at work in the sinner who feels convicted.</a:t>
            </a:r>
          </a:p>
          <a:p/>
          <a:p>
            <a:r>
              <a:t>A Methodist should therefore welcome conviction rather than dread it. When a sermon, a passage of scripture, or a prick of conscience shows a person their sin, the Spirit is at work, and the right response is honest confession and a turning toward Christ. The catechism places this question directly after the Spirit's deity so that no one mistakes the uncomfortable work of conviction for anything other than the love of God drawing a sinner home.</a:t>
            </a:r>
          </a:p>
        </p:txBody>
      </p:sp>
      <p:sp>
        <p:nvSpPr>
          <p:cNvPr id="4" name="Slide Number Placeholder 3"/>
          <p:cNvSpPr>
            <a:spLocks noGrp="1"/>
          </p:cNvSpPr>
          <p:nvPr>
            <p:ph type="sldNum" idx="5" sz="quarter"/>
          </p:nvPr>
        </p:nvSpPr>
        <p:spPr/>
      </p:sp>
    </p:spTree>
  </p:cSld>
  <p:clrMapOvr>
    <a:masterClrMapping/>
  </p:clrMapOvr>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who the Spirit is, the catechism now asks what he does, beginning with the first thing he does in any sinner: he brings them to repentance. The answer is lifted word for word from Article III of the Confession of Faith: "He convinces the world of sin, of righteousness and of judgment." The article in turn is quoting Jesus in the upper room, so the church's teaching here is the Lord's own description of the Spirit's work.</a:t>
            </a:r>
          </a:p>
          <a:p/>
          <a:p>
            <a:r>
              <a:t>Jesus told the disciples that his departure would be to their profit, "for if I do not go away, the counsellor will not come to you; but if I go, I will send him to you" (John 16:7). Then he described the counsellor's first task: "when he comes, he will convict the world concerning sin and concerning righteousness and concerning judgment" (John 16:8). Jesus explains each term. Sin, "because they do not believe in me" (John 16:9): the root sin is unbelief toward Christ. Righteousness, "because I am going to the father" (John 16:10): the Father's welcome of the risen Son vindicates him and exposes every other standard of righteousness. Judgment, "because the ruler of this world has been judged" (John 16:11): the cross has already passed sentence on the powers of evil. Micah shows the same Spirit at work centuries earlier, filling the prophet "with strength, with the spirit of the LORD, and with justice and might, to declare to Jacob his transgression and to Israel his sin" (Micah 3:8).</a:t>
            </a:r>
          </a:p>
          <a:p/>
          <a:p>
            <a:r>
              <a:t>The Wesleyan tradition has a name for this work. ¶102 of the Book of Doctrines and Discipline calls it convincing grace, which "leads us to what the Bible terms 'repentance,' awakening in us a desire to 'flee from the wrath to come.'" The paragraph adds that Wesley counted repentance among the three main doctrines of Methodism, with faith and holiness, and called it "the porch of religion." Conviction is grace because it comes before any merit: God is already at work in the sinner who feels convicted.</a:t>
            </a:r>
          </a:p>
          <a:p/>
          <a:p>
            <a:r>
              <a:t>A Methodist should therefore welcome conviction rather than dread it. When a sermon, a passage of scripture, or a prick of conscience shows a person their sin, the Spirit is at work, and the right response is honest confession and a turning toward Christ. The catechism places this question directly after the Spirit's deity so that no one mistakes the uncomfortable work of conviction for anything other than the love of God drawing a sinner home.</a:t>
            </a:r>
          </a:p>
        </p:txBody>
      </p:sp>
      <p:sp>
        <p:nvSpPr>
          <p:cNvPr id="4" name="Slide Number Placeholder 3"/>
          <p:cNvSpPr>
            <a:spLocks noGrp="1"/>
          </p:cNvSpPr>
          <p:nvPr>
            <p:ph type="sldNum" idx="5" sz="quarter"/>
          </p:nvPr>
        </p:nvSpPr>
        <p:spPr/>
      </p:sp>
    </p:spTree>
  </p:cSld>
  <p:clrMapOvr>
    <a:masterClrMapping/>
  </p:clrMapOvr>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the order of Article III of the Confession of Faith. After the Spirit convinces of sin, the article continues: "He leads men through faithful response to the Gospel into the fellowship of the Church." The catechism turns that sentence into a plain "No" and then repeats it.</a:t>
            </a:r>
          </a:p>
          <a:p/>
          <a:p>
            <a:r>
              <a:t>Jesus said as much to Nicodemus: "unless one is begotten from above, that one cannot see the kingdom of God" (John 3:3), and again, "unless one is begotten out from water and spirit, that one cannot enter the kingdom of God" (John 3:5). Paul draws the line just as sharply: "Anyone who does not have the Spirit of Christ does not belong to him" (Romans 8:9). Titus describes the whole sequence as God's mercy: he "saved us, through the washing of regeneration and renewal of the Holy Spirit, whom he poured out on us richly through Jesus Christ our Savior" (Titus 3:5-6), so that "having been justified by that one's grace, we might become heirs according to the hope of eternal life" (Titus 3:7).</a:t>
            </a:r>
          </a:p>
          <a:p/>
          <a:p>
            <a:r>
              <a:t>"Faithful response to the gospel" names the human side of the same work. The Spirit does not save anyone against their will; he leads, and the sinner follows in faith. That response is itself enabled by grace. ¶102 of the Book of Doctrines and Discipline explains that preventing grace "restores a measure of liberty to receive the further graces of God," so that "preventing grace enables genuine response to the continuing work of God's grace." The one who responds receives "a spirit of adoption as son, in which we cry, 'Abba, Father,'" and "the Spirit himself testifies together with our spirit that we are children of God" (Romans 8:15-16). Wesley called this the witness of the Spirit, and ¶102 says justifying grace "ordinarily results in the direct assurance" of it.</a:t>
            </a:r>
          </a:p>
          <a:p/>
          <a:p>
            <a:r>
              <a:t>The phrase "into the fellowship of the Church" rules out private religion. Through Christ "we both have access in one Spirit to the Father," and the saved are "fellow citizens with the saints and members of the household of God" (Ephesians 2:18-19), "being built together into a dwelling place of God in the Spirit" (Ephesians 2:22). A Methodist who has been born of the Spirit will therefore be found in the congregation, at the table, and among the people the Spirit is building, because that is where the Spirit leads.</a:t>
            </a:r>
          </a:p>
        </p:txBody>
      </p:sp>
      <p:sp>
        <p:nvSpPr>
          <p:cNvPr id="4" name="Slide Number Placeholder 3"/>
          <p:cNvSpPr>
            <a:spLocks noGrp="1"/>
          </p:cNvSpPr>
          <p:nvPr>
            <p:ph type="sldNum" idx="5" sz="quarter"/>
          </p:nvPr>
        </p:nvSpPr>
        <p:spPr/>
      </p:sp>
    </p:spTree>
  </p:cSld>
  <p:clrMapOvr>
    <a:masterClrMapping/>
  </p:clrMapOvr>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the order of Article III of the Confession of Faith. After the Spirit convinces of sin, the article continues: "He leads men through faithful response to the Gospel into the fellowship of the Church." The catechism turns that sentence into a plain "No" and then repeats it.</a:t>
            </a:r>
          </a:p>
          <a:p/>
          <a:p>
            <a:r>
              <a:t>Jesus said as much to Nicodemus: "unless one is begotten from above, that one cannot see the kingdom of God" (John 3:3), and again, "unless one is begotten out from water and spirit, that one cannot enter the kingdom of God" (John 3:5). Paul draws the line just as sharply: "Anyone who does not have the Spirit of Christ does not belong to him" (Romans 8:9). Titus describes the whole sequence as God's mercy: he "saved us, through the washing of regeneration and renewal of the Holy Spirit, whom he poured out on us richly through Jesus Christ our Savior" (Titus 3:5-6), so that "having been justified by that one's grace, we might become heirs according to the hope of eternal life" (Titus 3:7).</a:t>
            </a:r>
          </a:p>
          <a:p/>
          <a:p>
            <a:r>
              <a:t>"Faithful response to the gospel" names the human side of the same work. The Spirit does not save anyone against their will; he leads, and the sinner follows in faith. That response is itself enabled by grace. ¶102 of the Book of Doctrines and Discipline explains that preventing grace "restores a measure of liberty to receive the further graces of God," so that "preventing grace enables genuine response to the continuing work of God's grace." The one who responds receives "a spirit of adoption as son, in which we cry, 'Abba, Father,'" and "the Spirit himself testifies together with our spirit that we are children of God" (Romans 8:15-16). Wesley called this the witness of the Spirit, and ¶102 says justifying grace "ordinarily results in the direct assurance" of it.</a:t>
            </a:r>
          </a:p>
          <a:p/>
          <a:p>
            <a:r>
              <a:t>The phrase "into the fellowship of the Church" rules out private religion. Through Christ "we both have access in one Spirit to the Father," and the saved are "fellow citizens with the saints and members of the household of God" (Ephesians 2:18-19), "being built together into a dwelling place of God in the Spirit" (Ephesians 2:22). A Methodist who has been born of the Spirit will therefore be found in the congregation, at the table, and among the people the Spirit is building, because that is where the Spirit leads.</a:t>
            </a:r>
          </a:p>
        </p:txBody>
      </p:sp>
      <p:sp>
        <p:nvSpPr>
          <p:cNvPr id="4" name="Slide Number Placeholder 3"/>
          <p:cNvSpPr>
            <a:spLocks noGrp="1"/>
          </p:cNvSpPr>
          <p:nvPr>
            <p:ph type="sldNum" idx="5" sz="quarter"/>
          </p:nvPr>
        </p:nvSpPr>
        <p:spPr/>
      </p:sp>
    </p:spTree>
  </p:cSld>
  <p:clrMapOvr>
    <a:masterClrMapping/>
  </p:clrMapOvr>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final sentence of Article III of the Confession of Faith supplies this answer nearly verbatim: "He comforts, sustains and empowers the faithful and guides them into all truth." This question describes what he does among those who now belong to Christ.</a:t>
            </a:r>
          </a:p>
          <a:p/>
          <a:p>
            <a:r>
              <a:t>The word comforts comes from the upper room. Jesus promised "the counsellor, the holy spirit whom the father will send in my name," who "will teach you all things and will remind you of all that I said to you" (John 14:26). He also promised guidance: “the spirit of truth will guide you in all truth. For he will not speak from himself, but whatever he hears he will speak” (John 16:13), and "he will take from what is mine and will report to you" (John 16:14). The Spirit's teaching always points back to Christ. Sustains is the Spirit's help in weakness. “What we should pray as we ought we do not know, but the Spirit itself intercedes with groanings too deep for words” (Romans 8:26), and "the Spirit himself testifies together with our spirit that we are children of God" (Romans 8:16).</a:t>
            </a:r>
          </a:p>
          <a:p/>
          <a:p>
            <a:r>
              <a:t>Empowers covers two things Paul describes at length. First, holiness: "if by the Spirit you put to death the actions of the body you will live" (Romans 8:13), and “walk by the Spirit, and you will not gratify the desire of the flesh” (Galatians 5:16). The result is "the fruit of the Spirit," which is "love, joy, peace, patience, kindness, goodness, faithfulness, gentleness, self-control" (Galatians 5:22-23). Second, gifts for service: "there are varieties of gifts, but the same Spirit" (1 Corinthians 12:4), and "to each is given the manifestation of the Spirit for what is profitable" (1 Corinthians 12:7), distributed "to each one individually just as he wills" (1 Corinthians 12:11).</a:t>
            </a:r>
          </a:p>
          <a:p/>
          <a:p>
            <a:r>
              <a:t>This is where the Wesleyan doctrine of sanctification lives. ¶102 of the Book of Doctrines and Discipline describes sanctification as "the process by which the Holy Spirit increasingly cleanses the heart in Christlikeness to put to death the carnal nature in an ever-increasing abundance of the fruit of the Spirit." A Methodist should therefore expect the Spirit to be active in the ordinary means of grace: the preached word, the Lord's Supper, prayer, fasting, scripture, and Christian conference. In each of these he comforts the grieving, sustains the weary, equips the willing, and keeps the church tethered to the truth of Christ.</a:t>
            </a:r>
          </a:p>
        </p:txBody>
      </p:sp>
      <p:sp>
        <p:nvSpPr>
          <p:cNvPr id="4" name="Slide Number Placeholder 3"/>
          <p:cNvSpPr>
            <a:spLocks noGrp="1"/>
          </p:cNvSpPr>
          <p:nvPr>
            <p:ph type="sldNum" idx="5" sz="quarter"/>
          </p:nvPr>
        </p:nvSpPr>
        <p:spPr/>
      </p:sp>
    </p:spTree>
  </p:cSld>
  <p:clrMapOvr>
    <a:masterClrMapping/>
  </p:clrMapOvr>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final sentence of Article III of the Confession of Faith supplies this answer nearly verbatim: "He comforts, sustains and empowers the faithful and guides them into all truth." This question describes what he does among those who now belong to Christ.</a:t>
            </a:r>
          </a:p>
          <a:p/>
          <a:p>
            <a:r>
              <a:t>The word comforts comes from the upper room. Jesus promised "the counsellor, the holy spirit whom the father will send in my name," who "will teach you all things and will remind you of all that I said to you" (John 14:26). He also promised guidance: “the spirit of truth will guide you in all truth. For he will not speak from himself, but whatever he hears he will speak” (John 16:13), and "he will take from what is mine and will report to you" (John 16:14). The Spirit's teaching always points back to Christ. Sustains is the Spirit's help in weakness. “What we should pray as we ought we do not know, but the Spirit itself intercedes with groanings too deep for words” (Romans 8:26), and "the Spirit himself testifies together with our spirit that we are children of God" (Romans 8:16).</a:t>
            </a:r>
          </a:p>
          <a:p/>
          <a:p>
            <a:r>
              <a:t>Empowers covers two things Paul describes at length. First, holiness: "if by the Spirit you put to death the actions of the body you will live" (Romans 8:13), and “walk by the Spirit, and you will not gratify the desire of the flesh” (Galatians 5:16). The result is "the fruit of the Spirit," which is "love, joy, peace, patience, kindness, goodness, faithfulness, gentleness, self-control" (Galatians 5:22-23). Second, gifts for service: "there are varieties of gifts, but the same Spirit" (1 Corinthians 12:4), and "to each is given the manifestation of the Spirit for what is profitable" (1 Corinthians 12:7), distributed "to each one individually just as he wills" (1 Corinthians 12:11).</a:t>
            </a:r>
          </a:p>
          <a:p/>
          <a:p>
            <a:r>
              <a:t>This is where the Wesleyan doctrine of sanctification lives. ¶102 of the Book of Doctrines and Discipline describes sanctification as "the process by which the Holy Spirit increasingly cleanses the heart in Christlikeness to put to death the carnal nature in an ever-increasing abundance of the fruit of the Spirit." A Methodist should therefore expect the Spirit to be active in the ordinary means of grace: the preached word, the Lord's Supper, prayer, fasting, scripture, and Christian conference. In each of these he comforts the grieving, sustains the weary, equips the willing, and keeps the church tethered to the truth of Christ.</a:t>
            </a:r>
          </a:p>
        </p:txBody>
      </p:sp>
      <p:sp>
        <p:nvSpPr>
          <p:cNvPr id="4" name="Slide Number Placeholder 3"/>
          <p:cNvSpPr>
            <a:spLocks noGrp="1"/>
          </p:cNvSpPr>
          <p:nvPr>
            <p:ph type="sldNum" idx="5" sz="quarter"/>
          </p:nvPr>
        </p:nvSpPr>
        <p:spPr/>
      </p:sp>
    </p:spTree>
  </p:cSld>
  <p:clrMapOvr>
    <a:masterClrMapping/>
  </p:clrMapOvr>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the Spirit "has spoken through the prophets," and the catechism follows that clause straight to the Bible. The answer is the opening sentence of Article IV of the Confession of Faith, quoted exactly: "We believe the Holy Bible, Old and New Testaments, reveals the Word of God so far as it is necessary for our salvation." Article V of the Articles of Religion says the same in older words: "The Holy Scripture containeth all things necessary to salvation," and ¶104 of the Book of Doctrines and Discipline names the canonical books "the primary rule and authority for faith, morals, and service, against which all other authorities must be measured."</a:t>
            </a:r>
          </a:p>
          <a:p/>
          <a:p>
            <a:r>
              <a:t>The phrase "reveals the Word of God" describes what scripture does. The psalmist says, "Your word is a lamp to my foot and a light to my path" (Psalm 119:105), and "The opening of your words gives light; it gives understanding to the simple" (Psalm 119:130). Paul gives the reason: "All Scripture is breathed out by God and profitable for teaching, for reproof, for correction, and for training in righteousness so that the man of God may be complete, equipped for every good work" (2 Timothy 3:16-17). Jesus in the wilderness answered the tempter with scripture: "Man shall not live by bread alone but by every declaration proceeding through the mouth of God" (Matthew 4:4).</a:t>
            </a:r>
          </a:p>
          <a:p/>
          <a:p>
            <a:r>
              <a:t>The qualifier "so far as it is necessary for our salvation" is carefully chosen. The church does not claim that the Bible answers every question a person might ask. It claims that the Bible contains everything a person needs to know in order to be saved, and Article IV adds that "whatever is not revealed in or established by the Holy Scriptures is not to be made an article of faith nor is it to be taught as essential to salvation." Paul's instruction to "hold fast the traditions that you were taught, whether by word or by our letter" (2 Thessalonians 2:15) shows that what the church holds fast is what the apostles delivered.</a:t>
            </a:r>
          </a:p>
          <a:p/>
          <a:p>
            <a:r>
              <a:t>Wesley called himself a man of one book, and the Methodist habit of daily scripture reading grows from this article. A member of the church can open the Bible with confidence that the way of salvation is fully there, that it is meant to be understood by "the simple," and that the Spirit who spoke through the prophets still speaks through their words to anyone who reads them looking for Christ.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2 named God as the Holy Trinity. This question asks what that name means, and the catechism answers with the closing sentence of Article I of the Confession of Faith: "We believe the one God reveals himself as the Trinity: Father, Son and Holy Spirit, distinct but inseparable, eternally one in essence and power." Article I of the Articles of Religion says the same in older language: in the unity of the Godhead there are three persons, of one substance, power, and eternity.</a:t>
            </a:r>
          </a:p>
          <a:p/>
          <a:p>
            <a:r>
              <a:t>The scriptures the catechism cites show the three persons acting together. At the Jordan, Jesus is baptized, "the holy Spirit descended in bodily form like a dove upon him, and a voice came from heaven: 'You are my beloved son'" (Luke 3:21-22). Jesus later promises the Spirit: “When the counsellor comes, whom I will send to you from the father, the spirit of truth who proceeds from the father, he will testify about me” (John 15:26). At Pentecost the risen Son, "having received from the Father the promise of the Holy Spirit," pours out that Spirit on the church (Acts 2:33).</a:t>
            </a:r>
          </a:p>
          <a:p/>
          <a:p>
            <a:r>
              <a:t>Inseparable and one in essence and power mean that these three are never three gods and never work apart from one another. Paul calls the same indwelling presence "the Spirit of God," "the Spirit of Christ," and "the Spirit of the one who raised Jesus from the dead" (Romans 8:9-11). The Father "sent forth his Son," and then "sent the Spirit of his Son into our hearts, crying, 'Abba! Father!'" (Galatians 4:4-6). Peter greets believers chosen "according to the foreknowledge of God the Father, in the holiness of the Spirit, toward obedience and sprinkling of the blood of Jesus Christ" (1 Peter 1:2), and Hebrews sets all three in the one sacrifice: “how much more will the blood of Christ, who through the eternal Spirit offered himself without blemish to God, cleanse our conscience from dead works so that we may serve the living God” (Hebrews 9:14).</a:t>
            </a:r>
          </a:p>
          <a:p/>
          <a:p>
            <a:r>
              <a:t>This doctrine shapes how a Methodist prays. Ephesians 2:18 gives the pattern: "through him we both have access in one Spirit to the Father." Prayer goes to the Father, through the Son, by the Spirit. The blessing Paul closes his letter with names all three: “The grace of the Lord Jesus Christ and the love of God and the fellowship of the holy Spirit be with you all” (2 Corinthians 13:14). Titus describes the same movement in baptism: “not by works that we did in righteousness, but according to his own mercy he saved us, through the washing of regeneration and renewal of the Holy Spirit, whom he poured out on us richly through Jesus Christ our Savior” (Titus 3:5-6).</a:t>
            </a:r>
          </a:p>
        </p:txBody>
      </p:sp>
      <p:sp>
        <p:nvSpPr>
          <p:cNvPr id="4" name="Slide Number Placeholder 3"/>
          <p:cNvSpPr>
            <a:spLocks noGrp="1"/>
          </p:cNvSpPr>
          <p:nvPr>
            <p:ph type="sldNum" idx="5" sz="quarter"/>
          </p:nvPr>
        </p:nvSpPr>
        <p:spPr/>
      </p:sp>
    </p:spTree>
  </p:cSld>
  <p:clrMapOvr>
    <a:masterClrMapping/>
  </p:clrMapOvr>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the Spirit "has spoken through the prophets," and the catechism follows that clause straight to the Bible. The answer is the opening sentence of Article IV of the Confession of Faith, quoted exactly: "We believe the Holy Bible, Old and New Testaments, reveals the Word of God so far as it is necessary for our salvation." Article V of the Articles of Religion says the same in older words: "The Holy Scripture containeth all things necessary to salvation," and ¶104 of the Book of Doctrines and Discipline names the canonical books "the primary rule and authority for faith, morals, and service, against which all other authorities must be measured."</a:t>
            </a:r>
          </a:p>
          <a:p/>
          <a:p>
            <a:r>
              <a:t>The phrase "reveals the Word of God" describes what scripture does. The psalmist says, "Your word is a lamp to my foot and a light to my path" (Psalm 119:105), and "The opening of your words gives light; it gives understanding to the simple" (Psalm 119:130). Paul gives the reason: "All Scripture is breathed out by God and profitable for teaching, for reproof, for correction, and for training in righteousness so that the man of God may be complete, equipped for every good work" (2 Timothy 3:16-17). Jesus in the wilderness answered the tempter with scripture: "Man shall not live by bread alone but by every declaration proceeding through the mouth of God" (Matthew 4:4).</a:t>
            </a:r>
          </a:p>
          <a:p/>
          <a:p>
            <a:r>
              <a:t>The qualifier "so far as it is necessary for our salvation" is carefully chosen. The church does not claim that the Bible answers every question a person might ask. It claims that the Bible contains everything a person needs to know in order to be saved, and Article IV adds that "whatever is not revealed in or established by the Holy Scriptures is not to be made an article of faith nor is it to be taught as essential to salvation." Paul's instruction to "hold fast the traditions that you were taught, whether by word or by our letter" (2 Thessalonians 2:15) shows that what the church holds fast is what the apostles delivered.</a:t>
            </a:r>
          </a:p>
          <a:p/>
          <a:p>
            <a:r>
              <a:t>Wesley called himself a man of one book, and the Methodist habit of daily scripture reading grows from this article. A member of the church can open the Bible with confidence that the way of salvation is fully there, that it is meant to be understood by "the simple," and that the Spirit who spoke through the prophets still speaks through their words to anyone who reads them looking for Christ.</a:t>
            </a:r>
          </a:p>
        </p:txBody>
      </p:sp>
      <p:sp>
        <p:nvSpPr>
          <p:cNvPr id="4" name="Slide Number Placeholder 3"/>
          <p:cNvSpPr>
            <a:spLocks noGrp="1"/>
          </p:cNvSpPr>
          <p:nvPr>
            <p:ph type="sldNum" idx="5" sz="quarter"/>
          </p:nvPr>
        </p:nvSpPr>
        <p:spPr/>
      </p:sp>
    </p:spTree>
  </p:cSld>
  <p:clrMapOvr>
    <a:masterClrMapping/>
  </p:clrMapOvr>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takes the second sentence of Article IV of the Confession of Faith: "It is to be received through the Holy Spirit as the true rule and guide for faith and practice." The previous question established what the Bible contains. This one establishes how the church reads it, and the answer has two parts: the manner of receiving (through the Holy Spirit) and the office scripture holds (the true rule and guide).</a:t>
            </a:r>
          </a:p>
          <a:p/>
          <a:p>
            <a:r>
              <a:t>"Through the Holy Spirit" means the same Spirit who breathed out the text opens the reader to it. Paul's statement that "All Scripture is breathed out by God" (2 Timothy 3:16) is the ground; the Spirit's authorship does not end at the page. James describes the right posture: "receive with gentleness the implanted word that is able to save your souls" (James 1:21). Peter says believers "have been born again, not of perishable seed but of imperishable, through the living and abiding word of God" (1 Peter 1:23), and that "the word of the Lord remains forever; and this is the word that was proclaimed to you" (1 Peter 1:25). Scripture received through the Spirit is a living word that does something to the one who receives it.</a:t>
            </a:r>
          </a:p>
          <a:p/>
          <a:p>
            <a:r>
              <a:t>"The true rule and guide for faith and practice" means scripture judges both what the church believes and how its members live. Proverbs sets the limit on human additions: "Every word of God is refined," and "Do not add to his words, lest he rebuke you and you be found a liar" (Proverbs 30:5-6). James sets the demand on obedience: "Be doers of the word and not hearers only, deceiving yourselves" (James 1:22). The one who hears without doing is "like a man observing the face of his origin in a mirror" who "went away, and immediately forgot what sort he was" (James 1:23-24). The one who "has stooped into the perfect law of freedom and has continued" is the one who "will be blessed in his doing" (James 1:25).</a:t>
            </a:r>
          </a:p>
          <a:p/>
          <a:p>
            <a:r>
              <a:t>For Methodists this article shapes the practice of reading. Wesley counted searching the scriptures among the instituted means of grace, and he taught that scripture is to be read with prayer, with the whole tenor of the Bible in view, and with the intention to obey. A member of the church reads the Bible expecting the Spirit to teach, measures every doctrine and every custom against it, and treats each reading as an occasion for doing, since the word is given to be lived.</a:t>
            </a:r>
          </a:p>
        </p:txBody>
      </p:sp>
      <p:sp>
        <p:nvSpPr>
          <p:cNvPr id="4" name="Slide Number Placeholder 3"/>
          <p:cNvSpPr>
            <a:spLocks noGrp="1"/>
          </p:cNvSpPr>
          <p:nvPr>
            <p:ph type="sldNum" idx="5" sz="quarter"/>
          </p:nvPr>
        </p:nvSpPr>
        <p:spPr/>
      </p:sp>
    </p:spTree>
  </p:cSld>
  <p:clrMapOvr>
    <a:masterClrMapping/>
  </p:clrMapOvr>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takes the second sentence of Article IV of the Confession of Faith: "It is to be received through the Holy Spirit as the true rule and guide for faith and practice." The previous question established what the Bible contains. This one establishes how the church reads it, and the answer has two parts: the manner of receiving (through the Holy Spirit) and the office scripture holds (the true rule and guide).</a:t>
            </a:r>
          </a:p>
          <a:p/>
          <a:p>
            <a:r>
              <a:t>"Through the Holy Spirit" means the same Spirit who breathed out the text opens the reader to it. Paul's statement that "All Scripture is breathed out by God" (2 Timothy 3:16) is the ground; the Spirit's authorship does not end at the page. James describes the right posture: "receive with gentleness the implanted word that is able to save your souls" (James 1:21). Peter says believers "have been born again, not of perishable seed but of imperishable, through the living and abiding word of God" (1 Peter 1:23), and that "the word of the Lord remains forever; and this is the word that was proclaimed to you" (1 Peter 1:25). Scripture received through the Spirit is a living word that does something to the one who receives it.</a:t>
            </a:r>
          </a:p>
          <a:p/>
          <a:p>
            <a:r>
              <a:t>"The true rule and guide for faith and practice" means scripture judges both what the church believes and how its members live. Proverbs sets the limit on human additions: "Every word of God is refined," and "Do not add to his words, lest he rebuke you and you be found a liar" (Proverbs 30:5-6). James sets the demand on obedience: "Be doers of the word and not hearers only, deceiving yourselves" (James 1:22). The one who hears without doing is "like a man observing the face of his origin in a mirror" who "went away, and immediately forgot what sort he was" (James 1:23-24). The one who "has stooped into the perfect law of freedom and has continued" is the one who "will be blessed in his doing" (James 1:25).</a:t>
            </a:r>
          </a:p>
          <a:p/>
          <a:p>
            <a:r>
              <a:t>For Methodists this article shapes the practice of reading. Wesley counted searching the scriptures among the instituted means of grace, and he taught that scripture is to be read with prayer, with the whole tenor of the Bible in view, and with the intention to obey. A member of the church reads the Bible expecting the Spirit to teach, measures every doctrine and every custom against it, and treats each reading as an occasion for doing, since the word is given to be lived.</a:t>
            </a:r>
          </a:p>
        </p:txBody>
      </p:sp>
      <p:sp>
        <p:nvSpPr>
          <p:cNvPr id="4" name="Slide Number Placeholder 3"/>
          <p:cNvSpPr>
            <a:spLocks noGrp="1"/>
          </p:cNvSpPr>
          <p:nvPr>
            <p:ph type="sldNum" idx="5" sz="quarter"/>
          </p:nvPr>
        </p:nvSpPr>
        <p:spPr/>
      </p:sp>
    </p:spTree>
  </p:cSld>
  <p:clrMapOvr>
    <a:masterClrMapping/>
  </p:clrMapOvr>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to the creed's confession of the church, and the candidate answers with the creed's four marks in the first person: "one, holy, catholic, and apostolic." The church holds the same teaching in Article V of the Confession of Faith: "We believe it is one, holy, apostolic and catholic." Article XIII of the Articles of Religion describes the visible church as "a congregation of faithful men in which the pure Word of God is preached, and the Sacraments duly administered according to Christ's ordinance."</a:t>
            </a:r>
          </a:p>
          <a:p/>
          <a:p>
            <a:r>
              <a:t>The church is one because there is one Lord. Jesus said of his other sheep, "they will hear my voice, and they will become one flock, one shepherd" (John 10:16). Paul lists the unity plainly: "One body and one spirit," "One Lord, one faith, one baptism," "One God and father of all" (Ephesians 4:4-6), and he explains how it came about: "in one Spirit we were all baptized into one body, whether Jews or Greeks, whether slaves or free" (1 Corinthians 12:13). The church is holy because Christ makes it so. He "loved the assembly and gave himself up for her," to "sanctify her, having cleansed her by the washing of water with the word," so that "she might be holy and blameless" (Ephesians 5:25-27). Her holiness is his gift before it is her achievement.</a:t>
            </a:r>
          </a:p>
          <a:p/>
          <a:p>
            <a:r>
              <a:t>The church is catholic, which means universal, because Christ has "purchased for God with your blood from every tribe and tongue and people and nation" (Revelation 5:9). Peter applies Israel's titles to this worldwide people: "a chosen race, a royal priesthood, a holy nation, a people for his own possession," of whom Peter says, “Once you were not a people, but now you are God's people; once you had not received mercy, but now you have received mercy” (1 Peter 2:10). The church is apostolic because it stands on the apostles' teaching and continues their mission, sent to "proclaim the excellencies of him who called you out of darkness into his marvellous light" (1 Peter 2:9). Wesley and the early Methodists never intended a new church; they intended to be the apostolic faith renewed within the one church of Christ.</a:t>
            </a:r>
          </a:p>
          <a:p/>
          <a:p>
            <a:r>
              <a:t>Saying "I believe in the church" commits a Methodist to the whole body, in every place and age, and to the local congregation where the word is preached and the sacraments given. It also commits the believer to charity toward other Christians, since the church is one before it is divided, and to holiness of life, since the church's holiness shows in its members.</a:t>
            </a:r>
          </a:p>
        </p:txBody>
      </p:sp>
      <p:sp>
        <p:nvSpPr>
          <p:cNvPr id="4" name="Slide Number Placeholder 3"/>
          <p:cNvSpPr>
            <a:spLocks noGrp="1"/>
          </p:cNvSpPr>
          <p:nvPr>
            <p:ph type="sldNum" idx="5" sz="quarter"/>
          </p:nvPr>
        </p:nvSpPr>
        <p:spPr/>
      </p:sp>
    </p:spTree>
  </p:cSld>
  <p:clrMapOvr>
    <a:masterClrMapping/>
  </p:clrMapOvr>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to the creed's confession of the church, and the candidate answers with the creed's four marks in the first person: "one, holy, catholic, and apostolic." The church holds the same teaching in Article V of the Confession of Faith: "We believe it is one, holy, apostolic and catholic." Article XIII of the Articles of Religion describes the visible church as "a congregation of faithful men in which the pure Word of God is preached, and the Sacraments duly administered according to Christ's ordinance."</a:t>
            </a:r>
          </a:p>
          <a:p/>
          <a:p>
            <a:r>
              <a:t>The church is one because there is one Lord. Jesus said of his other sheep, "they will hear my voice, and they will become one flock, one shepherd" (John 10:16). Paul lists the unity plainly: "One body and one spirit," "One Lord, one faith, one baptism," "One God and father of all" (Ephesians 4:4-6), and he explains how it came about: "in one Spirit we were all baptized into one body, whether Jews or Greeks, whether slaves or free" (1 Corinthians 12:13). The church is holy because Christ makes it so. He "loved the assembly and gave himself up for her," to "sanctify her, having cleansed her by the washing of water with the word," so that "she might be holy and blameless" (Ephesians 5:25-27). Her holiness is his gift before it is her achievement.</a:t>
            </a:r>
          </a:p>
          <a:p/>
          <a:p>
            <a:r>
              <a:t>The church is catholic, which means universal, because Christ has "purchased for God with your blood from every tribe and tongue and people and nation" (Revelation 5:9). Peter applies Israel's titles to this worldwide people: "a chosen race, a royal priesthood, a holy nation, a people for his own possession," of whom Peter says, “Once you were not a people, but now you are God's people; once you had not received mercy, but now you have received mercy” (1 Peter 2:10). The church is apostolic because it stands on the apostles' teaching and continues their mission, sent to "proclaim the excellencies of him who called you out of darkness into his marvellous light" (1 Peter 2:9). Wesley and the early Methodists never intended a new church; they intended to be the apostolic faith renewed within the one church of Christ.</a:t>
            </a:r>
          </a:p>
          <a:p/>
          <a:p>
            <a:r>
              <a:t>Saying "I believe in the church" commits a Methodist to the whole body, in every place and age, and to the local congregation where the word is preached and the sacraments given. It also commits the believer to charity toward other Christians, since the church is one before it is divided, and to holiness of life, since the church's holiness shows in its members.</a:t>
            </a:r>
          </a:p>
        </p:txBody>
      </p:sp>
      <p:sp>
        <p:nvSpPr>
          <p:cNvPr id="4" name="Slide Number Placeholder 3"/>
          <p:cNvSpPr>
            <a:spLocks noGrp="1"/>
          </p:cNvSpPr>
          <p:nvPr>
            <p:ph type="sldNum" idx="5" sz="quarter"/>
          </p:nvPr>
        </p:nvSpPr>
        <p:spPr/>
      </p:sp>
    </p:spTree>
  </p:cSld>
  <p:clrMapOvr>
    <a:masterClrMapping/>
  </p:clrMapOvr>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confessing the church's four marks, the catechism asks who belongs to it. The answer is the first sentence of Article V of the Confession of Faith: "We believe the Christian Church is the community of all true believers under the Lordship of Christ." The article continues by describing the church as "the redemptive fellowship in which the Word of God is preached by men divinely called, and the sacraments are duly administered according to Christ's own appointment," existing "for the maintenance of worship, the edification of believers and the redemption of the world."</a:t>
            </a:r>
          </a:p>
          <a:p/>
          <a:p>
            <a:r>
              <a:t>The phrase "all true believers" is broad on purpose. Paul addresses his letter "to the assembly of God sanctified in Christ Jesus, that is in Corinth," and in the same breath "all who call on the name of our Lord Jesus Christ in every place" (1 Corinthians 1:2). John sees its final form: "a great crowd that no one was able to number, from every nation and tribe and people and language, standing before the throne and before the Lamb" (Revelation 7:9), crying "Salvation belongs to our God who sits on the throne, and to the Lamb" (Revelation 7:10). Membership is defined by faith in Christ.</a:t>
            </a:r>
          </a:p>
          <a:p/>
          <a:p>
            <a:r>
              <a:t>"Under the Lordship of Christ" gives the church its shape. Ephesians describes Gentiles who "were at that time without Christ" and "without God in the world," who "have been brought near by the blood of Christ" (Ephesians 2:12-13). The result is a household "built upon the foundation of the apostles and prophets, Christ Jesus himself being the cornerstone" (Ephesians 2:20), "in whom the whole building, being fitted together, grows into a holy temple in the Lord" (Ephesians 2:21). The church grows by the commission Christ gave: "go and make disciples, baptizing them in the name of the Father and of the Son and of the Holy Spirit," teaching "them to keep everything that I have commanded you" (Matthew 28:19-20).</a:t>
            </a:r>
          </a:p>
          <a:p/>
          <a:p>
            <a:r>
              <a:t>A Methodist learns from this article to look for the church wherever true believers gather under Christ, and to hold membership in the church as a fellowship of grace rather than a club. The vows of membership in the church, to support it with prayers, presence, gifts, service, and witness, are how a believer takes a place in the community this article describes.</a:t>
            </a:r>
          </a:p>
        </p:txBody>
      </p:sp>
      <p:sp>
        <p:nvSpPr>
          <p:cNvPr id="4" name="Slide Number Placeholder 3"/>
          <p:cNvSpPr>
            <a:spLocks noGrp="1"/>
          </p:cNvSpPr>
          <p:nvPr>
            <p:ph type="sldNum" idx="5" sz="quarter"/>
          </p:nvPr>
        </p:nvSpPr>
        <p:spPr/>
      </p:sp>
    </p:spTree>
  </p:cSld>
  <p:clrMapOvr>
    <a:masterClrMapping/>
  </p:clrMapOvr>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confessing the church's four marks, the catechism asks who belongs to it. The answer is the first sentence of Article V of the Confession of Faith: "We believe the Christian Church is the community of all true believers under the Lordship of Christ." The article continues by describing the church as "the redemptive fellowship in which the Word of God is preached by men divinely called, and the sacraments are duly administered according to Christ's own appointment," existing "for the maintenance of worship, the edification of believers and the redemption of the world."</a:t>
            </a:r>
          </a:p>
          <a:p/>
          <a:p>
            <a:r>
              <a:t>The phrase "all true believers" is broad on purpose. Paul addresses his letter "to the assembly of God sanctified in Christ Jesus, that is in Corinth," and in the same breath "all who call on the name of our Lord Jesus Christ in every place" (1 Corinthians 1:2). John sees its final form: "a great crowd that no one was able to number, from every nation and tribe and people and language, standing before the throne and before the Lamb" (Revelation 7:9), crying "Salvation belongs to our God who sits on the throne, and to the Lamb" (Revelation 7:10). Membership is defined by faith in Christ.</a:t>
            </a:r>
          </a:p>
          <a:p/>
          <a:p>
            <a:r>
              <a:t>"Under the Lordship of Christ" gives the church its shape. Ephesians describes Gentiles who "were at that time without Christ" and "without God in the world," who "have been brought near by the blood of Christ" (Ephesians 2:12-13). The result is a household "built upon the foundation of the apostles and prophets, Christ Jesus himself being the cornerstone" (Ephesians 2:20), "in whom the whole building, being fitted together, grows into a holy temple in the Lord" (Ephesians 2:21). The church grows by the commission Christ gave: "go and make disciples, baptizing them in the name of the Father and of the Son and of the Holy Spirit," teaching "them to keep everything that I have commanded you" (Matthew 28:19-20).</a:t>
            </a:r>
          </a:p>
          <a:p/>
          <a:p>
            <a:r>
              <a:t>A Methodist learns from this article to look for the church wherever true believers gather under Christ, and to hold membership in the church as a fellowship of grace rather than a club. The vows of membership in the church, to support it with prayers, presence, gifts, service, and witness, are how a believer takes a place in the community this article describes.</a:t>
            </a:r>
          </a:p>
        </p:txBody>
      </p:sp>
      <p:sp>
        <p:nvSpPr>
          <p:cNvPr id="4" name="Slide Number Placeholder 3"/>
          <p:cNvSpPr>
            <a:spLocks noGrp="1"/>
          </p:cNvSpPr>
          <p:nvPr>
            <p:ph type="sldNum" idx="5" sz="quarter"/>
          </p:nvPr>
        </p:nvSpPr>
        <p:spPr/>
      </p:sp>
    </p:spTree>
  </p:cSld>
  <p:clrMapOvr>
    <a:masterClrMapping/>
  </p:clrMapOvr>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Holy Spirit to the church, following the order of the Nicene Creed: "We believe in one holy catholic and apostolic church." The answer is taken word for word from Article V of the Confession of Faith, which first describes the church as "the community of all true believers under the Lordship of Christ" and then gives the definition the catechism uses. The church is a redemptive fellowship, and it is recognized by two marks: the Word of God preached, and the sacraments administered as Christ appointed them.</a:t>
            </a:r>
          </a:p>
          <a:p/>
          <a:p>
            <a:r>
              <a:t>Fellowship is the word Luke uses for the first congregation in Jerusalem. Those who received Peter's preaching "were baptized, and there were added that day about three thousand souls," and they "were continuing in the apostles' teaching and in the fellowship, in the breaking of the bread and in the prayers" (Acts 2:41-42). Preaching, baptism, the Lord's Supper, prayer, and shared life appear together in a single paragraph, and Luke closes it with the note that "the Lord added daily those who were being saved" (Acts 2:47). That is what the catechism means by calling the fellowship redemptive: people are saved within it.</a:t>
            </a:r>
          </a:p>
          <a:p/>
          <a:p>
            <a:r>
              <a:t>Those divinely called points to God's initiative in raising up preachers. The Lord tells Jeremiah, "Before I formed you in the womb I knew you, and before you came forth from the womb I consecrated you; I appointed you a prophet to the nations" (Jeremiah 1:5). The church recognizes and ordains those whom God has already called. According to Christ's own appointment points to the Lord's Supper as Paul received it: "the Lord Jesus on the night when he was betrayed took bread," gave thanks, broke it, and said, "do this in remembrance of me" (1 Corinthians 11:23-24). Paul adds that "as often as you eat this bread and drink the cup, you proclaim the death of the Lord until he comes" (1 Corinthians 11:26). The sacraments belong to Christ, and the church administers them on his instruction.</a:t>
            </a:r>
          </a:p>
          <a:p/>
          <a:p>
            <a:r>
              <a:t>For a Methodist this definition settles where to look for the church. It is found wherever the Word is faithfully preached and the font and table are kept as Christ commanded, whether in a cathedral or a living room. Wesley counted the Lord's Supper, the reading and hearing of Scripture, and Christian conference among the means of grace, and Article V of the Confession of Faith names the same fellowship as the place where God does his redeeming work.</a:t>
            </a:r>
          </a:p>
        </p:txBody>
      </p:sp>
      <p:sp>
        <p:nvSpPr>
          <p:cNvPr id="4" name="Slide Number Placeholder 3"/>
          <p:cNvSpPr>
            <a:spLocks noGrp="1"/>
          </p:cNvSpPr>
          <p:nvPr>
            <p:ph type="sldNum" idx="5" sz="quarter"/>
          </p:nvPr>
        </p:nvSpPr>
        <p:spPr/>
      </p:sp>
    </p:spTree>
  </p:cSld>
  <p:clrMapOvr>
    <a:masterClrMapping/>
  </p:clrMapOvr>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Holy Spirit to the church, following the order of the Nicene Creed: "We believe in one holy catholic and apostolic church." The answer is taken word for word from Article V of the Confession of Faith, which first describes the church as "the community of all true believers under the Lordship of Christ" and then gives the definition the catechism uses. The church is a redemptive fellowship, and it is recognized by two marks: the Word of God preached, and the sacraments administered as Christ appointed them.</a:t>
            </a:r>
          </a:p>
          <a:p/>
          <a:p>
            <a:r>
              <a:t>Fellowship is the word Luke uses for the first congregation in Jerusalem. Those who received Peter's preaching "were baptized, and there were added that day about three thousand souls," and they "were continuing in the apostles' teaching and in the fellowship, in the breaking of the bread and in the prayers" (Acts 2:41-42). Preaching, baptism, the Lord's Supper, prayer, and shared life appear together in a single paragraph, and Luke closes it with the note that "the Lord added daily those who were being saved" (Acts 2:47). That is what the catechism means by calling the fellowship redemptive: people are saved within it.</a:t>
            </a:r>
          </a:p>
          <a:p/>
          <a:p>
            <a:r>
              <a:t>Those divinely called points to God's initiative in raising up preachers. The Lord tells Jeremiah, "Before I formed you in the womb I knew you, and before you came forth from the womb I consecrated you; I appointed you a prophet to the nations" (Jeremiah 1:5). The church recognizes and ordains those whom God has already called. According to Christ's own appointment points to the Lord's Supper as Paul received it: "the Lord Jesus on the night when he was betrayed took bread," gave thanks, broke it, and said, "do this in remembrance of me" (1 Corinthians 11:23-24). Paul adds that "as often as you eat this bread and drink the cup, you proclaim the death of the Lord until he comes" (1 Corinthians 11:26). The sacraments belong to Christ, and the church administers them on his instruction.</a:t>
            </a:r>
          </a:p>
          <a:p/>
          <a:p>
            <a:r>
              <a:t>For a Methodist this definition settles where to look for the church. It is found wherever the Word is faithfully preached and the font and table are kept as Christ commanded, whether in a cathedral or a living room. Wesley counted the Lord's Supper, the reading and hearing of Scripture, and Christian conference among the means of grace, and Article V of the Confession of Faith names the same fellowship as the place where God does his redeeming work.</a:t>
            </a:r>
          </a:p>
        </p:txBody>
      </p:sp>
      <p:sp>
        <p:nvSpPr>
          <p:cNvPr id="4" name="Slide Number Placeholder 3"/>
          <p:cNvSpPr>
            <a:spLocks noGrp="1"/>
          </p:cNvSpPr>
          <p:nvPr>
            <p:ph type="sldNum" idx="5" sz="quarter"/>
          </p:nvPr>
        </p:nvSpPr>
        <p:spPr/>
      </p:sp>
    </p:spTree>
  </p:cSld>
  <p:clrMapOvr>
    <a:masterClrMapping/>
  </p:clrMapOvr>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defined the church, the catechism asks what the church is for. The answer is the closing sentence of Article V of the Confession of Faith, quoted verbatim: "Under the discipline of the Holy Spirit the Church exists for the maintenance of worship, the edification of believers and the redemption of the world."</a:t>
            </a:r>
          </a:p>
          <a:p/>
          <a:p>
            <a:r>
              <a:t>Under the discipline of the Holy Spirit comes first, and the scriptures assigned to this question explain why. Paul writes that "God has appointed in the assembly first apostles, second prophets, third teachers" (1 Corinthians 12:28), and that Christ himself gave "some as apostles, some as prophets, some as evangelists, and some as shepherds and teachers" for "the equipping of the saints for the work of ministry, for the building up of the body of Christ" (Ephesians 4:11-12). The Spirit orders the church's life and distributes its gifts, so that the body "makes the body grow so that it builds itself up in love" (Ephesians 4:16).</a:t>
            </a:r>
          </a:p>
          <a:p/>
          <a:p>
            <a:r>
              <a:t>The edification of believers is the purpose these passages return to most often. Paul urges the Corinthians to "seek to excel for the building of the assembly" (1 Corinthians 14:12). Galatians gives it a practical shape: restore the one who falls "in a spirit of gentleness," and "bear one another's burdens, and in this way you will fulfill the law of Christ" (Galatians 6:1-2). Hebrews warns against "an evil heart of unbelief" and answers the danger with a command: "encourage one another each day, as long as it is called 'today,' so that none of you may be hardened by the deceit of sin" (Hebrews 3:12-13). Holding fast the confession and stirring one another "to love and good works" (Hebrews 10:24) happen in the assembly, which the writer will not let believers abandon: “not neglecting to meet together, as is the habit of some, but encouraging one another, and all the more as you see the Day drawing near” (Hebrews 10:25). The redemption of the world looks outward: "as we have opportunity, let us do good to everyone, and especially to those who are of the household of faith" (Galatians 6:10).</a:t>
            </a:r>
          </a:p>
          <a:p/>
          <a:p>
            <a:r>
              <a:t>Wesley called Christian conference a means of grace, and the class meeting existed for the mutual encouragement Hebrews describes. A Methodist who attends worship, accepts the counsel of fellow believers, and gives to the church's mission takes part in all three purposes Article V of the Confession of Faith names.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2 named God as the Holy Trinity. This question asks what that name means, and the catechism answers with the closing sentence of Article I of the Confession of Faith: "We believe the one God reveals himself as the Trinity: Father, Son and Holy Spirit, distinct but inseparable, eternally one in essence and power." Article I of the Articles of Religion says the same in older language: in the unity of the Godhead there are three persons, of one substance, power, and eternity.</a:t>
            </a:r>
          </a:p>
          <a:p/>
          <a:p>
            <a:r>
              <a:t>The scriptures the catechism cites show the three persons acting together. At the Jordan, Jesus is baptized, "the holy Spirit descended in bodily form like a dove upon him, and a voice came from heaven: 'You are my beloved son'" (Luke 3:21-22). Jesus later promises the Spirit: “When the counsellor comes, whom I will send to you from the father, the spirit of truth who proceeds from the father, he will testify about me” (John 15:26). At Pentecost the risen Son, "having received from the Father the promise of the Holy Spirit," pours out that Spirit on the church (Acts 2:33).</a:t>
            </a:r>
          </a:p>
          <a:p/>
          <a:p>
            <a:r>
              <a:t>Inseparable and one in essence and power mean that these three are never three gods and never work apart from one another. Paul calls the same indwelling presence "the Spirit of God," "the Spirit of Christ," and "the Spirit of the one who raised Jesus from the dead" (Romans 8:9-11). The Father "sent forth his Son," and then "sent the Spirit of his Son into our hearts, crying, 'Abba! Father!'" (Galatians 4:4-6). Peter greets believers chosen "according to the foreknowledge of God the Father, in the holiness of the Spirit, toward obedience and sprinkling of the blood of Jesus Christ" (1 Peter 1:2), and Hebrews sets all three in the one sacrifice: “how much more will the blood of Christ, who through the eternal Spirit offered himself without blemish to God, cleanse our conscience from dead works so that we may serve the living God” (Hebrews 9:14).</a:t>
            </a:r>
          </a:p>
          <a:p/>
          <a:p>
            <a:r>
              <a:t>This doctrine shapes how a Methodist prays. Ephesians 2:18 gives the pattern: "through him we both have access in one Spirit to the Father." Prayer goes to the Father, through the Son, by the Spirit. The blessing Paul closes his letter with names all three: “The grace of the Lord Jesus Christ and the love of God and the fellowship of the holy Spirit be with you all” (2 Corinthians 13:14). Titus describes the same movement in baptism: “not by works that we did in righteousness, but according to his own mercy he saved us, through the washing of regeneration and renewal of the Holy Spirit, whom he poured out on us richly through Jesus Christ our Savior” (Titus 3:5-6).</a:t>
            </a:r>
          </a:p>
        </p:txBody>
      </p:sp>
      <p:sp>
        <p:nvSpPr>
          <p:cNvPr id="4" name="Slide Number Placeholder 3"/>
          <p:cNvSpPr>
            <a:spLocks noGrp="1"/>
          </p:cNvSpPr>
          <p:nvPr>
            <p:ph type="sldNum" idx="5" sz="quarter"/>
          </p:nvPr>
        </p:nvSpPr>
        <p:spPr/>
      </p:sp>
    </p:spTree>
  </p:cSld>
  <p:clrMapOvr>
    <a:masterClrMapping/>
  </p:clrMapOvr>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defined the church, the catechism asks what the church is for. The answer is the closing sentence of Article V of the Confession of Faith, quoted verbatim: "Under the discipline of the Holy Spirit the Church exists for the maintenance of worship, the edification of believers and the redemption of the world."</a:t>
            </a:r>
          </a:p>
          <a:p/>
          <a:p>
            <a:r>
              <a:t>Under the discipline of the Holy Spirit comes first, and the scriptures assigned to this question explain why. Paul writes that "God has appointed in the assembly first apostles, second prophets, third teachers" (1 Corinthians 12:28), and that Christ himself gave "some as apostles, some as prophets, some as evangelists, and some as shepherds and teachers" for "the equipping of the saints for the work of ministry, for the building up of the body of Christ" (Ephesians 4:11-12). The Spirit orders the church's life and distributes its gifts, so that the body "makes the body grow so that it builds itself up in love" (Ephesians 4:16).</a:t>
            </a:r>
          </a:p>
          <a:p/>
          <a:p>
            <a:r>
              <a:t>The edification of believers is the purpose these passages return to most often. Paul urges the Corinthians to "seek to excel for the building of the assembly" (1 Corinthians 14:12). Galatians gives it a practical shape: restore the one who falls "in a spirit of gentleness," and "bear one another's burdens, and in this way you will fulfill the law of Christ" (Galatians 6:1-2). Hebrews warns against "an evil heart of unbelief" and answers the danger with a command: "encourage one another each day, as long as it is called 'today,' so that none of you may be hardened by the deceit of sin" (Hebrews 3:12-13). Holding fast the confession and stirring one another "to love and good works" (Hebrews 10:24) happen in the assembly, which the writer will not let believers abandon: “not neglecting to meet together, as is the habit of some, but encouraging one another, and all the more as you see the Day drawing near” (Hebrews 10:25). The redemption of the world looks outward: "as we have opportunity, let us do good to everyone, and especially to those who are of the household of faith" (Galatians 6:10).</a:t>
            </a:r>
          </a:p>
          <a:p/>
          <a:p>
            <a:r>
              <a:t>Wesley called Christian conference a means of grace, and the class meeting existed for the mutual encouragement Hebrews describes. A Methodist who attends worship, accepts the counsel of fellow believers, and gives to the church's mission takes part in all three purposes Article V of the Confession of Faith names.</a:t>
            </a:r>
          </a:p>
        </p:txBody>
      </p:sp>
      <p:sp>
        <p:nvSpPr>
          <p:cNvPr id="4" name="Slide Number Placeholder 3"/>
          <p:cNvSpPr>
            <a:spLocks noGrp="1"/>
          </p:cNvSpPr>
          <p:nvPr>
            <p:ph type="sldNum" idx="5" sz="quarter"/>
          </p:nvPr>
        </p:nvSpPr>
        <p:spPr/>
      </p:sp>
    </p:spTree>
  </p:cSld>
  <p:clrMapOvr>
    <a:masterClrMapping/>
  </p:clrMapOvr>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said that the church exists for the maintenance of worship. This question asks whether worship itself is right, and the answer is drawn from Article XIII of the Confession of Faith, on public worship: "divine worship is the duty and privilege of man who, in the presence of God, bows in adoration, humility and dedication." The catechism keeps every one of those words. The question names God as creator and redeemer, which is the twofold ground the scriptures give for worshiping him.</a:t>
            </a:r>
          </a:p>
          <a:p/>
          <a:p>
            <a:r>
              <a:t>Duty and privilege belong together. The psalms treat worship as a command and as a delight in the same breath: "It is good to give thanks to the LORD and to sing to your name, O Most High" (Psalm 92:1), and "Give thanks to the LORD, for he is good, for his kindness endures forever" (Psalm 107:1). Psalm 95 supplies the posture the catechism describes: "Come, let us bow down and bend the knee; let us bless before the LORD our maker" (Psalm 95:6). The reason follows immediately: "he is our God, and we are the people of his pasturing and the flock of his hand" (Psalm 95:7). Creation is the first ground of worship. The elders in Revelation say so to God directly: "Worthy are you, our Lord and God, to receive glory and honor and power, for you created all things" (Revelation 4:11).</a:t>
            </a:r>
          </a:p>
          <a:p/>
          <a:p>
            <a:r>
              <a:t>Redemption is the second ground. David blesses the Lord who "forgives all your iniquity" and "redeems your life from the pit" (Psalm 103:3-4). In Revelation the new song is sung to the Lamb because "you were slain and purchased for God with your blood from every tribe and tongue and people and nation" (Revelation 5:9). Paul ties the worship of Jesus to the glory of the Father: "at the name of Jesus every knee should bend," and "every tongue should confess that Jesus Christ is Lord, to the glory of God the Father" (Philippians 2:10-11). Adoration and humility answer to God's worth and greatness; dedication answers to the fact that he has purchased his people.</a:t>
            </a:r>
          </a:p>
          <a:p/>
          <a:p>
            <a:r>
              <a:t>Wesley taught that public worship is a means of grace, a place where God has promised to meet his people. Article XIII of the Confession of Faith adds that the form of worship may differ from place to place, provided it is in a language the people understand and consistent with Scripture. What may never change is the bowing: a Methodist comes to worship because the Lord who made him has also redeemed him.</a:t>
            </a:r>
          </a:p>
        </p:txBody>
      </p:sp>
      <p:sp>
        <p:nvSpPr>
          <p:cNvPr id="4" name="Slide Number Placeholder 3"/>
          <p:cNvSpPr>
            <a:spLocks noGrp="1"/>
          </p:cNvSpPr>
          <p:nvPr>
            <p:ph type="sldNum" idx="5" sz="quarter"/>
          </p:nvPr>
        </p:nvSpPr>
        <p:spPr/>
      </p:sp>
    </p:spTree>
  </p:cSld>
  <p:clrMapOvr>
    <a:masterClrMapping/>
  </p:clrMapOvr>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said that the church exists for the maintenance of worship. This question asks whether worship itself is right, and the answer is drawn from Article XIII of the Confession of Faith, on public worship: "divine worship is the duty and privilege of man who, in the presence of God, bows in adoration, humility and dedication." The catechism keeps every one of those words. The question names God as creator and redeemer, which is the twofold ground the scriptures give for worshiping him.</a:t>
            </a:r>
          </a:p>
          <a:p/>
          <a:p>
            <a:r>
              <a:t>Duty and privilege belong together. The psalms treat worship as a command and as a delight in the same breath: "It is good to give thanks to the LORD and to sing to your name, O Most High" (Psalm 92:1), and "Give thanks to the LORD, for he is good, for his kindness endures forever" (Psalm 107:1). Psalm 95 supplies the posture the catechism describes: "Come, let us bow down and bend the knee; let us bless before the LORD our maker" (Psalm 95:6). The reason follows immediately: "he is our God, and we are the people of his pasturing and the flock of his hand" (Psalm 95:7). Creation is the first ground of worship. The elders in Revelation say so to God directly: "Worthy are you, our Lord and God, to receive glory and honor and power, for you created all things" (Revelation 4:11).</a:t>
            </a:r>
          </a:p>
          <a:p/>
          <a:p>
            <a:r>
              <a:t>Redemption is the second ground. David blesses the Lord who "forgives all your iniquity" and "redeems your life from the pit" (Psalm 103:3-4). In Revelation the new song is sung to the Lamb because "you were slain and purchased for God with your blood from every tribe and tongue and people and nation" (Revelation 5:9). Paul ties the worship of Jesus to the glory of the Father: "at the name of Jesus every knee should bend," and "every tongue should confess that Jesus Christ is Lord, to the glory of God the Father" (Philippians 2:10-11). Adoration and humility answer to God's worth and greatness; dedication answers to the fact that he has purchased his people.</a:t>
            </a:r>
          </a:p>
          <a:p/>
          <a:p>
            <a:r>
              <a:t>Wesley taught that public worship is a means of grace, a place where God has promised to meet his people. Article XIII of the Confession of Faith adds that the form of worship may differ from place to place, provided it is in a language the people understand and consistent with Scripture. What may never change is the bowing: a Methodist comes to worship because the Lord who made him has also redeemed him.</a:t>
            </a:r>
          </a:p>
        </p:txBody>
      </p:sp>
      <p:sp>
        <p:nvSpPr>
          <p:cNvPr id="4" name="Slide Number Placeholder 3"/>
          <p:cNvSpPr>
            <a:spLocks noGrp="1"/>
          </p:cNvSpPr>
          <p:nvPr>
            <p:ph type="sldNum" idx="5" sz="quarter"/>
          </p:nvPr>
        </p:nvSpPr>
        <p:spPr/>
      </p:sp>
    </p:spTree>
  </p:cSld>
  <p:clrMapOvr>
    <a:masterClrMapping/>
  </p:clrMapOvr>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question established that worship is right for every person. This one asks about the church as a body, and the answer is again drawn from Article XIII of the Confession of Faith: "divine worship is essential to the life of the Church, and the assembling of the people of God for such worship is necessary to Christian fellowship and spiritual growth." The creed's "one holy catholic and apostolic church" is a gathered church; the word the creed uses for church means an assembly.</a:t>
            </a:r>
          </a:p>
          <a:p/>
          <a:p>
            <a:r>
              <a:t>The scriptures for this question describe what happens when believers assemble. In Jerusalem the baptized "were continuing in the apostles' teaching and in the fellowship, in the breaking of the bread and in the prayers" (Acts 2:42). Luke adds that "day by day they continued together in the temple, broke bread in their homes, and partook of food with gladness and sincerity of heart" (Acts 2:46). Later, after the apostles prayed together, "the place where they were assembled was shaken, and they were all filled with the holy Spirit and spoke the word of God with boldness" (Acts 4:31). The Spirit came upon a congregation at prayer.</a:t>
            </a:r>
          </a:p>
          <a:p/>
          <a:p>
            <a:r>
              <a:t>Christian fellowship and spiritual growth are the two fruits the answer names. Paul tells the Romans that he longs to see them "that we may be mutually encouraged by each other's faith, both yours and mine" (Romans 1:12); even an apostle expected to be strengthened by the faith of ordinary believers. Hebrews connects the assembly to perseverance: "Let us hold fast the confession of our hope without wavering," and "let us consider how to stir up one another to love and good works" (Hebrews 10:23-24). The writer then names the habit to avoid: “not neglecting to meet together, as is the habit of some, but encouraging one another, and all the more as you see the Day drawing near” (Hebrews 10:25).</a:t>
            </a:r>
          </a:p>
          <a:p/>
          <a:p>
            <a:r>
              <a:t>Wesley held that there is no holy solitary religion; the Christian life is lived in company. The Methodist societies met weekly, and the church still expects its members to be present at worship on the Lord's Day. Article XIII of the Confession of Faith gives the reason: fellowship and growth require the people of God to be in one place, hearing the Word and praying together.</a:t>
            </a:r>
          </a:p>
        </p:txBody>
      </p:sp>
      <p:sp>
        <p:nvSpPr>
          <p:cNvPr id="4" name="Slide Number Placeholder 3"/>
          <p:cNvSpPr>
            <a:spLocks noGrp="1"/>
          </p:cNvSpPr>
          <p:nvPr>
            <p:ph type="sldNum" idx="5" sz="quarter"/>
          </p:nvPr>
        </p:nvSpPr>
        <p:spPr/>
      </p:sp>
    </p:spTree>
  </p:cSld>
  <p:clrMapOvr>
    <a:masterClrMapping/>
  </p:clrMapOvr>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question established that worship is right for every person. This one asks about the church as a body, and the answer is again drawn from Article XIII of the Confession of Faith: "divine worship is essential to the life of the Church, and the assembling of the people of God for such worship is necessary to Christian fellowship and spiritual growth." The creed's "one holy catholic and apostolic church" is a gathered church; the word the creed uses for church means an assembly.</a:t>
            </a:r>
          </a:p>
          <a:p/>
          <a:p>
            <a:r>
              <a:t>The scriptures for this question describe what happens when believers assemble. In Jerusalem the baptized "were continuing in the apostles' teaching and in the fellowship, in the breaking of the bread and in the prayers" (Acts 2:42). Luke adds that "day by day they continued together in the temple, broke bread in their homes, and partook of food with gladness and sincerity of heart" (Acts 2:46). Later, after the apostles prayed together, "the place where they were assembled was shaken, and they were all filled with the holy Spirit and spoke the word of God with boldness" (Acts 4:31). The Spirit came upon a congregation at prayer.</a:t>
            </a:r>
          </a:p>
          <a:p/>
          <a:p>
            <a:r>
              <a:t>Christian fellowship and spiritual growth are the two fruits the answer names. Paul tells the Romans that he longs to see them "that we may be mutually encouraged by each other's faith, both yours and mine" (Romans 1:12); even an apostle expected to be strengthened by the faith of ordinary believers. Hebrews connects the assembly to perseverance: "Let us hold fast the confession of our hope without wavering," and "let us consider how to stir up one another to love and good works" (Hebrews 10:23-24). The writer then names the habit to avoid: “not neglecting to meet together, as is the habit of some, but encouraging one another, and all the more as you see the Day drawing near” (Hebrews 10:25).</a:t>
            </a:r>
          </a:p>
          <a:p/>
          <a:p>
            <a:r>
              <a:t>Wesley held that there is no holy solitary religion; the Christian life is lived in company. The Methodist societies met weekly, and the church still expects its members to be present at worship on the Lord's Day. Article XIII of the Confession of Faith gives the reason: fellowship and growth require the people of God to be in one place, hearing the Word and praying together.</a:t>
            </a:r>
          </a:p>
        </p:txBody>
      </p:sp>
      <p:sp>
        <p:nvSpPr>
          <p:cNvPr id="4" name="Slide Number Placeholder 3"/>
          <p:cNvSpPr>
            <a:spLocks noGrp="1"/>
          </p:cNvSpPr>
          <p:nvPr>
            <p:ph type="sldNum" idx="5" sz="quarter"/>
          </p:nvPr>
        </p:nvSpPr>
        <p:spPr/>
      </p:sp>
    </p:spTree>
  </p:cSld>
  <p:clrMapOvr>
    <a:masterClrMapping/>
  </p:clrMapOvr>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reaches the creed's clause on baptism: "We acknowledge one baptism for the forgiveness of sins." As with the opening questions, the answer moves the church's confession into the candidate's own mouth: "I acknowledge one baptism for the forgiveness of sins." The question asks about the number, and the single scripture given is Paul's list of the things that are one in the church.</a:t>
            </a:r>
          </a:p>
          <a:p/>
          <a:p>
            <a:r>
              <a:t>Paul writes to the Ephesians: "One body and one spirit, just as also you were called in one hope of your calling. One Lord, one faith, one baptism. One God and father of all, the one who is over all and through all and in all" (Ephesians 4:4-6). Baptism sits in that list beside the one Lord and the one God. Because there is one Lord, there is one baptism into his name; because there is one body, there is one entrance into it. The unity of baptism rests on the unity of God.</a:t>
            </a:r>
          </a:p>
          <a:p/>
          <a:p>
            <a:r>
              <a:t>One carries two meanings the church has always held together. There is one baptism in the sense that all Christians receive the same sacrament, whatever the congregation or century, and a person baptized with water in the name of the Father, the Son, and the Holy Spirit is received as baptized by the whole church. There is also one baptism in the sense that it is given once. Article VI of the Confession of Faith describes baptism as a sign of entrance into the household of faith and a representation of the new birth; a birth happens a single time, and the church does not rebaptize. A person who was baptized as an infant and later comes to faith confirms that baptism by profession, which is the language Article VI of the Confession of Faith uses.</a:t>
            </a:r>
          </a:p>
          <a:p/>
          <a:p>
            <a:r>
              <a:t>For the forgiveness of sins is the creed's own phrase, and the church reads it in a Wesleyan way. Baptism is a means of grace; the pardon it signifies is received by faith. A Methodist can therefore look back on one baptism with confidence, as the outward sign that God set him within the one body under the one Lord, and can spend a lifetime living into what that sign declares.</a:t>
            </a:r>
          </a:p>
        </p:txBody>
      </p:sp>
      <p:sp>
        <p:nvSpPr>
          <p:cNvPr id="4" name="Slide Number Placeholder 3"/>
          <p:cNvSpPr>
            <a:spLocks noGrp="1"/>
          </p:cNvSpPr>
          <p:nvPr>
            <p:ph type="sldNum" idx="5" sz="quarter"/>
          </p:nvPr>
        </p:nvSpPr>
        <p:spPr/>
      </p:sp>
    </p:spTree>
  </p:cSld>
  <p:clrMapOvr>
    <a:masterClrMapping/>
  </p:clrMapOvr>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reaches the creed's clause on baptism: "We acknowledge one baptism for the forgiveness of sins." As with the opening questions, the answer moves the church's confession into the candidate's own mouth: "I acknowledge one baptism for the forgiveness of sins." The question asks about the number, and the single scripture given is Paul's list of the things that are one in the church.</a:t>
            </a:r>
          </a:p>
          <a:p/>
          <a:p>
            <a:r>
              <a:t>Paul writes to the Ephesians: "One body and one spirit, just as also you were called in one hope of your calling. One Lord, one faith, one baptism. One God and father of all, the one who is over all and through all and in all" (Ephesians 4:4-6). Baptism sits in that list beside the one Lord and the one God. Because there is one Lord, there is one baptism into his name; because there is one body, there is one entrance into it. The unity of baptism rests on the unity of God.</a:t>
            </a:r>
          </a:p>
          <a:p/>
          <a:p>
            <a:r>
              <a:t>One carries two meanings the church has always held together. There is one baptism in the sense that all Christians receive the same sacrament, whatever the congregation or century, and a person baptized with water in the name of the Father, the Son, and the Holy Spirit is received as baptized by the whole church. There is also one baptism in the sense that it is given once. Article VI of the Confession of Faith describes baptism as a sign of entrance into the household of faith and a representation of the new birth; a birth happens a single time, and the church does not rebaptize. A person who was baptized as an infant and later comes to faith confirms that baptism by profession, which is the language Article VI of the Confession of Faith uses.</a:t>
            </a:r>
          </a:p>
          <a:p/>
          <a:p>
            <a:r>
              <a:t>For the forgiveness of sins is the creed's own phrase, and the church reads it in a Wesleyan way. Baptism is a means of grace; the pardon it signifies is received by faith. A Methodist can therefore look back on one baptism with confidence, as the outward sign that God set him within the one body under the one Lord, and can spend a lifetime living into what that sign declares.</a:t>
            </a:r>
          </a:p>
        </p:txBody>
      </p:sp>
      <p:sp>
        <p:nvSpPr>
          <p:cNvPr id="4" name="Slide Number Placeholder 3"/>
          <p:cNvSpPr>
            <a:spLocks noGrp="1"/>
          </p:cNvSpPr>
          <p:nvPr>
            <p:ph type="sldNum" idx="5" sz="quarter"/>
          </p:nvPr>
        </p:nvSpPr>
        <p:spPr/>
      </p:sp>
    </p:spTree>
  </p:cSld>
  <p:clrMapOvr>
    <a:masterClrMapping/>
  </p:clrMapOvr>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one baptism, the catechism asks what baptism is. The answer is the second paragraph of Article VI of the Confession of Faith, quoted almost exactly: baptism "signifies entrance into the household of faith, and is a symbol of repentance and inner cleansing from sin, a representation of the new birth in Christ Jesus and a mark of Christian discipleship." The same article states the general doctrine that sacraments are "symbols and pledges of the Christian's profession and of God's love toward us" and "means of grace by which God works invisibly in us."</a:t>
            </a:r>
          </a:p>
          <a:p/>
          <a:p>
            <a:r>
              <a:t>Entrance into the household of faith is what happened on the day of Pentecost. Peter told the crowd, "Repent and be baptized, every one of you, in the name of Jesus Christ for the forgiveness of your sins, and you will receive the gift of the Holy Spirit," and he added, "the promise is to you and to your children and to all who are far off" (Acts 2:38-39). Paul writes that "in one Spirit we were all baptized into one body, whether Jews or Greeks, whether slaves or free" (1 Corinthians 12:13), and "as many as were baptized into Christ have put on Christ" (Galatians 3:27).</a:t>
            </a:r>
          </a:p>
          <a:p/>
          <a:p>
            <a:r>
              <a:t>A symbol of repentance and inner cleansing echoes Hebrews, where believers draw near "with our hearts sprinkled clean from an evil conscience and our bodies washed with pure water" (Hebrews 10:22). A representation of the new birth is Paul's teaching in Romans: "we were buried with him through baptism into death, so that just as Christ was raised from the dead through the glory of the Father, we too might walk in newness of life" (Romans 6:4). Colossians says the same, calling baptism a circumcision "not made with hands," in which "you were also raised with him through faith in the working of God" (Colossians 2:11-12). A mark of Christian discipleship follows from all of this: the baptized person now belongs to Christ and walks accordingly.</a:t>
            </a:r>
          </a:p>
          <a:p/>
          <a:p>
            <a:r>
              <a:t>Article VI of the Confession of Faith goes on to say that children "are under the atonement of Christ" and are acceptable subjects for baptism, and that children of believing parents become the special responsibility of the church, to be nurtured and led to confirm their baptism by profession of faith. On that basis the church baptizes infants and holds confirmation classes, and a Methodist can treat the date of his baptism as the day God marked him for the new birth Wesley preached.</a:t>
            </a:r>
          </a:p>
        </p:txBody>
      </p:sp>
      <p:sp>
        <p:nvSpPr>
          <p:cNvPr id="4" name="Slide Number Placeholder 3"/>
          <p:cNvSpPr>
            <a:spLocks noGrp="1"/>
          </p:cNvSpPr>
          <p:nvPr>
            <p:ph type="sldNum" idx="5" sz="quarter"/>
          </p:nvPr>
        </p:nvSpPr>
        <p:spPr/>
      </p:sp>
    </p:spTree>
  </p:cSld>
  <p:clrMapOvr>
    <a:masterClrMapping/>
  </p:clrMapOvr>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one baptism, the catechism asks what baptism is. The answer is the second paragraph of Article VI of the Confession of Faith, quoted almost exactly: baptism "signifies entrance into the household of faith, and is a symbol of repentance and inner cleansing from sin, a representation of the new birth in Christ Jesus and a mark of Christian discipleship." The same article states the general doctrine that sacraments are "symbols and pledges of the Christian's profession and of God's love toward us" and "means of grace by which God works invisibly in us."</a:t>
            </a:r>
          </a:p>
          <a:p/>
          <a:p>
            <a:r>
              <a:t>Entrance into the household of faith is what happened on the day of Pentecost. Peter told the crowd, "Repent and be baptized, every one of you, in the name of Jesus Christ for the forgiveness of your sins, and you will receive the gift of the Holy Spirit," and he added, "the promise is to you and to your children and to all who are far off" (Acts 2:38-39). Paul writes that "in one Spirit we were all baptized into one body, whether Jews or Greeks, whether slaves or free" (1 Corinthians 12:13), and "as many as were baptized into Christ have put on Christ" (Galatians 3:27).</a:t>
            </a:r>
          </a:p>
          <a:p/>
          <a:p>
            <a:r>
              <a:t>A symbol of repentance and inner cleansing echoes Hebrews, where believers draw near "with our hearts sprinkled clean from an evil conscience and our bodies washed with pure water" (Hebrews 10:22). A representation of the new birth is Paul's teaching in Romans: "we were buried with him through baptism into death, so that just as Christ was raised from the dead through the glory of the Father, we too might walk in newness of life" (Romans 6:4). Colossians says the same, calling baptism a circumcision "not made with hands," in which "you were also raised with him through faith in the working of God" (Colossians 2:11-12). A mark of Christian discipleship follows from all of this: the baptized person now belongs to Christ and walks accordingly.</a:t>
            </a:r>
          </a:p>
          <a:p/>
          <a:p>
            <a:r>
              <a:t>Article VI of the Confession of Faith goes on to say that children "are under the atonement of Christ" and are acceptable subjects for baptism, and that children of believing parents become the special responsibility of the church, to be nurtured and led to confirm their baptism by profession of faith. On that basis the church baptizes infants and holds confirmation classes, and a Methodist can treat the date of his baptism as the day God marked him for the new birth Wesley preached.</a:t>
            </a:r>
          </a:p>
        </p:txBody>
      </p:sp>
      <p:sp>
        <p:nvSpPr>
          <p:cNvPr id="4" name="Slide Number Placeholder 3"/>
          <p:cNvSpPr>
            <a:spLocks noGrp="1"/>
          </p:cNvSpPr>
          <p:nvPr>
            <p:ph type="sldNum" idx="5" sz="quarter"/>
          </p:nvPr>
        </p:nvSpPr>
        <p:spPr/>
      </p:sp>
    </p:spTree>
  </p:cSld>
  <p:clrMapOvr>
    <a:masterClrMapping/>
  </p:clrMapOvr>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walk through the Nicene Creed with the creed's last clause: "We look for the resurrection of the dead, and the life of the world to come." ¶102 of the Book of Doctrines and Discipline states the same hope in the church's own words: "Our ultimate hope and promise in Christ is glorification, where our souls and bodies will be perfectly restored to live with God eternally through the new creation."</a:t>
            </a:r>
          </a:p>
          <a:p/>
          <a:p>
            <a:r>
              <a:t>The resurrection of the dead means the raising of the body. Jesus says it is his Father's will that "everyone who sees the Son and believes in him should have eternal life, and I will raise him up on the last day" (John 6:40). To Martha he says, "I am the resurrection and the life. The one who trusts in me, even if he dies, will live" (John 11:25). Paul grounds the believer's resurrection in Christ's own: "Christ has been raised from the dead, the firstfruits of those who have fallen asleep," and "just as all die in Adam, so also all will be made alive in Christ" (1 Corinthians 15:20, 22).</a:t>
            </a:r>
          </a:p>
          <a:p/>
          <a:p>
            <a:r>
              <a:t>The life of the world to come is bodily life in a renewed creation. Paul writes that "the dead will be raised incorruptible, and we will be changed," so that "this perishable must put on incorruption, and this mortal must put on immortality" (1 Corinthians 15:52-53). Creation itself "groans together and labors together until now" (Romans 8:22), and believers wait with it: “And not only this, but we ourselves, having the firstfruits of the Spirit, we ourselves groan within ourselves, eagerly expecting adoption as sons, the redemption of our body” (Romans 8:23). Paul pursued that hope himself: “Not that I have already taken it or have already been perfected, but I pursue it if I may also grasp that for which I was also grasped by Christ” (Philippians 3:12). At the Lord's coming "the dead in Christ will rise first," and "so we will always be with the Lord" (1 Thessalonians 4:16-17).</a:t>
            </a:r>
          </a:p>
          <a:p/>
          <a:p>
            <a:r>
              <a:t>Paul told the Thessalonians these things so they would "not grieve as the rest who have no hope" (1 Thessalonians 4:13) and closed with an instruction: "encourage one another with these words" (1 Thessalonians 4:18). A Methodist funeral is built on that instruction. Wesley's people were known for dying well, and the reason is this clause of the creed: the grave is a place of waiting for a body that will be raised.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calls God "the Almighty," and this question asks what that title contains. The catechism answers from the second sentence of Article I of the Confession of Faith: "He is infinite in power, wisdom, justice, goodness and love." Article I of the Articles of Religion has "of infinite power, wisdom, and goodness"; the Confession adds justice and love, and the catechism keeps all five.</a:t>
            </a:r>
          </a:p>
          <a:p/>
          <a:p>
            <a:r>
              <a:t>Infinite in power is the word of Job after his trial: "I know that you are able to do all things, and that no purpose can be restrained from you" (Job 42:2). Jeremiah prays it in a besieged city, "nothing is too difficult for you" (Jeremiah 32:17), and Gabriel says it to Mary, "nothing will be impossible with God" (Luke 1:37). Jesus applies it to salvation itself: "With men this is impossible, but with God all things are possible" (Matthew 19:26). Infinite in wisdom rests on Job 12:13, "With him are wisdom and might; he possesses counsel and understanding," and on Isaiah 55:9, where God's thoughts are as far above ours as the heavens are above the earth. Paul ends his longest argument with it: "Oh, the depth of the riches and of the wisdom and of the knowledge of God!" (Romans 11:33).</a:t>
            </a:r>
          </a:p>
          <a:p/>
          <a:p>
            <a:r>
              <a:t>Infinite in justice comes from the psalmist's picture of God's throne: "Righteousness and justice are the foundation of your throne" (Psalm 89:14), and from the promise that God will bring about justice for his chosen ones who cry out to him day and night (Luke 18:7). Infinite in goodness is the opening of Psalm 107: "Give thanks to the LORD, for he is good, for his kindness endures forever." Infinite in love is the last word. John writes it flatly: "God is love" (1 John 4:8), and then defines it: “In this is love, not that we have loved God, but that he loved us and sent his Son as the propitiation for our sins” (1 John 4:10). Paul shows where that love was proved: "while we were still sinners, Christ died for us" (Romans 5:8).</a:t>
            </a:r>
          </a:p>
          <a:p/>
          <a:p>
            <a:r>
              <a:t>Wesley taught that God's love governs how his other attributes are exercised toward sinners. A Methodist facing illness or loss can rest on a God whose power is unlimited and whose use of that power is always wise, just, good, and loving. The doxology of Romans 16:27, "to the only wise God, through Jesus Christ, to whom be glory forever," names that same God and fits the end of any prayer.</a:t>
            </a:r>
          </a:p>
        </p:txBody>
      </p:sp>
      <p:sp>
        <p:nvSpPr>
          <p:cNvPr id="4" name="Slide Number Placeholder 3"/>
          <p:cNvSpPr>
            <a:spLocks noGrp="1"/>
          </p:cNvSpPr>
          <p:nvPr>
            <p:ph type="sldNum" idx="5" sz="quarter"/>
          </p:nvPr>
        </p:nvSpPr>
        <p:spPr/>
      </p:sp>
    </p:spTree>
  </p:cSld>
  <p:clrMapOvr>
    <a:masterClrMapping/>
  </p:clrMapOvr>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walk through the Nicene Creed with the creed's last clause: "We look for the resurrection of the dead, and the life of the world to come." ¶102 of the Book of Doctrines and Discipline states the same hope in the church's own words: "Our ultimate hope and promise in Christ is glorification, where our souls and bodies will be perfectly restored to live with God eternally through the new creation."</a:t>
            </a:r>
          </a:p>
          <a:p/>
          <a:p>
            <a:r>
              <a:t>The resurrection of the dead means the raising of the body. Jesus says it is his Father's will that "everyone who sees the Son and believes in him should have eternal life, and I will raise him up on the last day" (John 6:40). To Martha he says, "I am the resurrection and the life. The one who trusts in me, even if he dies, will live" (John 11:25). Paul grounds the believer's resurrection in Christ's own: "Christ has been raised from the dead, the firstfruits of those who have fallen asleep," and "just as all die in Adam, so also all will be made alive in Christ" (1 Corinthians 15:20, 22).</a:t>
            </a:r>
          </a:p>
          <a:p/>
          <a:p>
            <a:r>
              <a:t>The life of the world to come is bodily life in a renewed creation. Paul writes that "the dead will be raised incorruptible, and we will be changed," so that "this perishable must put on incorruption, and this mortal must put on immortality" (1 Corinthians 15:52-53). Creation itself "groans together and labors together until now" (Romans 8:22), and believers wait with it: “And not only this, but we ourselves, having the firstfruits of the Spirit, we ourselves groan within ourselves, eagerly expecting adoption as sons, the redemption of our body” (Romans 8:23). Paul pursued that hope himself: “Not that I have already taken it or have already been perfected, but I pursue it if I may also grasp that for which I was also grasped by Christ” (Philippians 3:12). At the Lord's coming "the dead in Christ will rise first," and "so we will always be with the Lord" (1 Thessalonians 4:16-17).</a:t>
            </a:r>
          </a:p>
          <a:p/>
          <a:p>
            <a:r>
              <a:t>Paul told the Thessalonians these things so they would "not grieve as the rest who have no hope" (1 Thessalonians 4:13) and closed with an instruction: "encourage one another with these words" (1 Thessalonians 4:18). A Methodist funeral is built on that instruction. Wesley's people were known for dying well, and the reason is this clause of the creed: the grave is a place of waiting for a body that will be raised.</a:t>
            </a:r>
          </a:p>
        </p:txBody>
      </p:sp>
      <p:sp>
        <p:nvSpPr>
          <p:cNvPr id="4" name="Slide Number Placeholder 3"/>
          <p:cNvSpPr>
            <a:spLocks noGrp="1"/>
          </p:cNvSpPr>
          <p:nvPr>
            <p:ph type="sldNum" idx="5" sz="quarter"/>
          </p:nvPr>
        </p:nvSpPr>
        <p:spPr/>
      </p:sp>
    </p:spTree>
  </p:cSld>
  <p:clrMapOvr>
    <a:masterClrMapping/>
  </p:clrMapOvr>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creed's final clause looks for "the resurrection of the dead," and the catechism now asks what that resurrection leads to. The answer comes from Article XII of the Confession of Faith, on the judgment and the future state: "We believe all men stand under the righteous judgment of Jesus Christ, both now and in the last day. We believe in the resurrection of the dead; the righteous to life eternal and the wicked to endless condemnation." The catechism restates the second sentence. Two outcomes, and only two, await humanity.</a:t>
            </a:r>
          </a:p>
          <a:p/>
          <a:p>
            <a:r>
              <a:t>Jesus teaches both outcomes in his own words. In the parable of the weeds he lets the good seed and the weeds grow together "until the harvest," and then explains: "the harvest is the consummation of the age, and the reapers are angels" (Matthew 13:30, 39). The lawless are gathered and thrown "into the furnace of fire," while "the righteous will shine out like the sun in the kingdom of their father" (Matthew 13:42-43). In the judgment of the nations the King separates the sheep from the goats and says to one group, "Come, you who are blessed of my father; inherit the kingdom prepared for you," and to the other, "Go from me, you who are cursed" (Matthew 25:34, 41). The chapter ends with the sentence the catechism summarizes: "these will go away into eternal punishment, but the righteous into eternal life" (Matthew 25:46), and John records the same division between "the resurrection of life" and "the resurrection of judgment" (John 5:29).</a:t>
            </a:r>
          </a:p>
          <a:p/>
          <a:p>
            <a:r>
              <a:t>Revelation shows both outcomes at their end. Before the great white throne "the dead were judged from the things written in the scrolls, according to their deeds," and "if anyone was not found written in the book of life, he was thrown into the lake of fire" (Revelation 20:12, 15). For the righteous there is "a new heaven and a new earth," where God "will wipe away every tear from their eyes, and death shall be no more" (Revelation 21:1, 4). His servants "will see his face, and his name will be on their foreheads" (Revelation 22:4).</a:t>
            </a:r>
          </a:p>
          <a:p/>
          <a:p>
            <a:r>
              <a:t>Article XII of the Confession of Faith says the judgment stands over every person "both now and in the last day." Wesley preached this doctrine as the reason the offer of grace is urgent, and the church still does. A Methodist hears it as the ground for repentance and as the assurance that the works of love Jesus names in Matthew 25 are seen and remembered by the Judge.</a:t>
            </a:r>
          </a:p>
        </p:txBody>
      </p:sp>
      <p:sp>
        <p:nvSpPr>
          <p:cNvPr id="4" name="Slide Number Placeholder 3"/>
          <p:cNvSpPr>
            <a:spLocks noGrp="1"/>
          </p:cNvSpPr>
          <p:nvPr>
            <p:ph type="sldNum" idx="5" sz="quarter"/>
          </p:nvPr>
        </p:nvSpPr>
        <p:spPr/>
      </p:sp>
    </p:spTree>
  </p:cSld>
  <p:clrMapOvr>
    <a:masterClrMapping/>
  </p:clrMapOvr>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creed's final clause looks for "the resurrection of the dead," and the catechism now asks what that resurrection leads to. The answer comes from Article XII of the Confession of Faith, on the judgment and the future state: "We believe all men stand under the righteous judgment of Jesus Christ, both now and in the last day. We believe in the resurrection of the dead; the righteous to life eternal and the wicked to endless condemnation." The catechism restates the second sentence. Two outcomes, and only two, await humanity.</a:t>
            </a:r>
          </a:p>
          <a:p/>
          <a:p>
            <a:r>
              <a:t>Jesus teaches both outcomes in his own words. In the parable of the weeds he lets the good seed and the weeds grow together "until the harvest," and then explains: "the harvest is the consummation of the age, and the reapers are angels" (Matthew 13:30, 39). The lawless are gathered and thrown "into the furnace of fire," while "the righteous will shine out like the sun in the kingdom of their father" (Matthew 13:42-43). In the judgment of the nations the King separates the sheep from the goats and says to one group, "Come, you who are blessed of my father; inherit the kingdom prepared for you," and to the other, "Go from me, you who are cursed" (Matthew 25:34, 41). The chapter ends with the sentence the catechism summarizes: "these will go away into eternal punishment, but the righteous into eternal life" (Matthew 25:46), and John records the same division between "the resurrection of life" and "the resurrection of judgment" (John 5:29).</a:t>
            </a:r>
          </a:p>
          <a:p/>
          <a:p>
            <a:r>
              <a:t>Revelation shows both outcomes at their end. Before the great white throne "the dead were judged from the things written in the scrolls, according to their deeds," and "if anyone was not found written in the book of life, he was thrown into the lake of fire" (Revelation 20:12, 15). For the righteous there is "a new heaven and a new earth," where God "will wipe away every tear from their eyes, and death shall be no more" (Revelation 21:1, 4). His servants "will see his face, and his name will be on their foreheads" (Revelation 22:4).</a:t>
            </a:r>
          </a:p>
          <a:p/>
          <a:p>
            <a:r>
              <a:t>Article XII of the Confession of Faith says the judgment stands over every person "both now and in the last day." Wesley preached this doctrine as the reason the offer of grace is urgent, and the church still does. A Methodist hears it as the ground for repentance and as the assurance that the works of love Jesus names in Matthew 25 are seen and remembered by the Judge.</a:t>
            </a:r>
          </a:p>
        </p:txBody>
      </p:sp>
      <p:sp>
        <p:nvSpPr>
          <p:cNvPr id="4" name="Slide Number Placeholder 3"/>
          <p:cNvSpPr>
            <a:spLocks noGrp="1"/>
          </p:cNvSpPr>
          <p:nvPr>
            <p:ph type="sldNum" idx="5" sz="quarter"/>
          </p:nvPr>
        </p:nvSpPr>
        <p:spPr/>
      </p:sp>
    </p:spTree>
  </p:cSld>
  <p:clrMapOvr>
    <a:masterClrMapping/>
  </p:clrMapOvr>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opens the second section of the catechism, on Wesleyan characteristics, and it begins where Wesley began: with the authority of Scripture. The answer's second sentence is quoted verbatim from Article IV of the Confession of Faith, which teaches that the Bible "reveals the Word of God so far as it is necessary for our salvation" and "is to be received through the Holy Spirit as the true rule and guide for faith and practice." Article V of the Articles of Religion says the same, and ¶104 of the Book of Doctrines and Discipline calls the canonical Scriptures "the primary rule and authority for faith, morals, and service, against which all other authorities must be measured." Reason, tradition, and experience are real helps in reading Scripture; the church denies that any of them can stand on its own as a source of doctrine.</a:t>
            </a:r>
          </a:p>
          <a:p/>
          <a:p>
            <a:r>
              <a:t>The scriptures given for this question show what happens when human reasoning, inherited custom, or religious feeling is trusted apart from God's word. Paul writes of those who "knew God" yet "became futile in their reasonings and their senseless heart was darkened" (Romans 1:21), and warns the Ephesians against walking "in the futility of their mind, being darkened in the mind, being alienated from the life of God" (Ephesians 4:17-18). Israel "rejected his statute and his covenant" and "walked after the vanity and became vain," following the surrounding nations (2 Kings 17:15). Colossians names tradition directly: "See to it that no one takes you captive through philosophy and empty deceit according to human tradition" (Colossians 2:8).</a:t>
            </a:r>
          </a:p>
          <a:p/>
          <a:p>
            <a:r>
              <a:t>Against these stands the durability of God's word: "The grass withers, the flower withers, but the word of our God stands forever" (Isaiah 40:8). Paul explains why Scripture can settle doctrine: "All Scripture is breathed out by God and profitable for teaching, for reproof, for correction, and for training in righteousness" (2 Timothy 3:16). The catechism's phrase article of faith and its phrase essential to salvation mark the line. The church may hold many opinions and practices; it may require belief only in what Scripture reveals or establishes.</a:t>
            </a:r>
          </a:p>
          <a:p/>
          <a:p>
            <a:r>
              <a:t>Wesley called himself a man of one book, and he read that book with the church fathers, with careful reasoning, and with attention to what God was doing in the lives of his people. The Methodist habit is the same. Reason, tradition, and experience serve the reading of Scripture, and Article IV of the Confession of Faith keeps them in that serving place.</a:t>
            </a:r>
          </a:p>
        </p:txBody>
      </p:sp>
      <p:sp>
        <p:nvSpPr>
          <p:cNvPr id="4" name="Slide Number Placeholder 3"/>
          <p:cNvSpPr>
            <a:spLocks noGrp="1"/>
          </p:cNvSpPr>
          <p:nvPr>
            <p:ph type="sldNum" idx="5" sz="quarter"/>
          </p:nvPr>
        </p:nvSpPr>
        <p:spPr/>
      </p:sp>
    </p:spTree>
  </p:cSld>
  <p:clrMapOvr>
    <a:masterClrMapping/>
  </p:clrMapOvr>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opens the second section of the catechism, on Wesleyan characteristics, and it begins where Wesley began: with the authority of Scripture. The answer's second sentence is quoted verbatim from Article IV of the Confession of Faith, which teaches that the Bible "reveals the Word of God so far as it is necessary for our salvation" and "is to be received through the Holy Spirit as the true rule and guide for faith and practice." Article V of the Articles of Religion says the same, and ¶104 of the Book of Doctrines and Discipline calls the canonical Scriptures "the primary rule and authority for faith, morals, and service, against which all other authorities must be measured." Reason, tradition, and experience are real helps in reading Scripture; the church denies that any of them can stand on its own as a source of doctrine.</a:t>
            </a:r>
          </a:p>
          <a:p/>
          <a:p>
            <a:r>
              <a:t>The scriptures given for this question show what happens when human reasoning, inherited custom, or religious feeling is trusted apart from God's word. Paul writes of those who "knew God" yet "became futile in their reasonings and their senseless heart was darkened" (Romans 1:21), and warns the Ephesians against walking "in the futility of their mind, being darkened in the mind, being alienated from the life of God" (Ephesians 4:17-18). Israel "rejected his statute and his covenant" and "walked after the vanity and became vain," following the surrounding nations (2 Kings 17:15). Colossians names tradition directly: "See to it that no one takes you captive through philosophy and empty deceit according to human tradition" (Colossians 2:8).</a:t>
            </a:r>
          </a:p>
          <a:p/>
          <a:p>
            <a:r>
              <a:t>Against these stands the durability of God's word: "The grass withers, the flower withers, but the word of our God stands forever" (Isaiah 40:8). Paul explains why Scripture can settle doctrine: "All Scripture is breathed out by God and profitable for teaching, for reproof, for correction, and for training in righteousness" (2 Timothy 3:16). The catechism's phrase article of faith and its phrase essential to salvation mark the line. The church may hold many opinions and practices; it may require belief only in what Scripture reveals or establishes.</a:t>
            </a:r>
          </a:p>
          <a:p/>
          <a:p>
            <a:r>
              <a:t>Wesley called himself a man of one book, and he read that book with the church fathers, with careful reasoning, and with attention to what God was doing in the lives of his people. The Methodist habit is the same. Reason, tradition, and experience serve the reading of Scripture, and Article IV of the Confession of Faith keeps them in that serving place.</a:t>
            </a:r>
          </a:p>
        </p:txBody>
      </p:sp>
      <p:sp>
        <p:nvSpPr>
          <p:cNvPr id="4" name="Slide Number Placeholder 3"/>
          <p:cNvSpPr>
            <a:spLocks noGrp="1"/>
          </p:cNvSpPr>
          <p:nvPr>
            <p:ph type="sldNum" idx="5" sz="quarter"/>
          </p:nvPr>
        </p:nvSpPr>
        <p:spPr/>
      </p:sp>
    </p:spTree>
  </p:cSld>
  <p:clrMapOvr>
    <a:masterClrMapping/>
  </p:clrMapOvr>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 to the church's own confession, and the next eight questions take up the sacraments. The answer is the opening sentence of Article VI of the Confession of Faith, which says that the sacraments, ordained by Christ, "are symbols and pledges of the Christian's profession and of God's love toward us." Article XVI of the Articles of Religion teaches the same thing in older language: the sacraments are "certain signs of grace, and God's good will toward us."</a:t>
            </a:r>
          </a:p>
          <a:p/>
          <a:p>
            <a:r>
              <a:t>A symbol is something visible that carries a meaning given to it by God. At the table Jesus "took bread, blessed it, broke it, and gave it to the disciples, saying, 'Take, eat; this is my body'" (Matthew 26:26). The bread and the cup stand for his body given and his blood "poured out for many for the forgiveness of sins" (Matthew 26:28). At the font the water stands for the washing Peter preached on Pentecost: "Repent and be baptized, every one of you, in the name of Jesus Christ for the forgiveness of your sins" (Acts 2:38). The symbols are ordinary things, bread, wine, and water, that Christ has attached to his promises.</a:t>
            </a:r>
          </a:p>
          <a:p/>
          <a:p>
            <a:r>
              <a:t>A pledge runs in two directions. On the Christian's side, the sacraments are a public profession. Paul writes that "as many as were baptized into Christ have put on Christ" (Galatians 3:27), and at the Supper Paul asks, “The cup of blessing that we bless, is it not a participation in the blood of Christ? The bread that we break, is it not a participation in the body of Christ?” (1 Corinthians 10:16), then adds that "we who are many are one body, for we all partake of the one bread" (1 Corinthians 10:17). On God's side, they are his pledge of love. Jesus calls the cup "my blood of the covenant" (Mark 14:24) and "the new covenant in my blood" (Luke 22:20), and a covenant is a promise God binds himself to keep. In John 6 he says plainly, "my flesh is true food, and my blood is true drink" (John 6:55), and he closes the discourse with the promise: “This is the bread that came down out from heaven, not just as the fathers ate and died; the one eating this bread will live toward the age.” (John 6:58).</a:t>
            </a:r>
          </a:p>
          <a:p/>
          <a:p>
            <a:r>
              <a:t>For a Methodist, this means the sacraments are never empty ceremonies. When a member is baptized or comes to the table, that person is professing faith in front of the congregation, and God is at the same moment renewing his pledge of love to that person. John Wesley urged the Methodists to receive the Lord's Supper as often as they could for exactly this reason: at the table God gives what the bread and cup signify. The next question says what that gift is.</a:t>
            </a:r>
          </a:p>
        </p:txBody>
      </p:sp>
      <p:sp>
        <p:nvSpPr>
          <p:cNvPr id="4" name="Slide Number Placeholder 3"/>
          <p:cNvSpPr>
            <a:spLocks noGrp="1"/>
          </p:cNvSpPr>
          <p:nvPr>
            <p:ph type="sldNum" idx="5" sz="quarter"/>
          </p:nvPr>
        </p:nvSpPr>
        <p:spPr/>
      </p:sp>
    </p:spTree>
  </p:cSld>
  <p:clrMapOvr>
    <a:masterClrMapping/>
  </p:clrMapOvr>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 to the church's own confession, and the next eight questions take up the sacraments. The answer is the opening sentence of Article VI of the Confession of Faith, which says that the sacraments, ordained by Christ, "are symbols and pledges of the Christian's profession and of God's love toward us." Article XVI of the Articles of Religion teaches the same thing in older language: the sacraments are "certain signs of grace, and God's good will toward us."</a:t>
            </a:r>
          </a:p>
          <a:p/>
          <a:p>
            <a:r>
              <a:t>A symbol is something visible that carries a meaning given to it by God. At the table Jesus "took bread, blessed it, broke it, and gave it to the disciples, saying, 'Take, eat; this is my body'" (Matthew 26:26). The bread and the cup stand for his body given and his blood "poured out for many for the forgiveness of sins" (Matthew 26:28). At the font the water stands for the washing Peter preached on Pentecost: "Repent and be baptized, every one of you, in the name of Jesus Christ for the forgiveness of your sins" (Acts 2:38). The symbols are ordinary things, bread, wine, and water, that Christ has attached to his promises.</a:t>
            </a:r>
          </a:p>
          <a:p/>
          <a:p>
            <a:r>
              <a:t>A pledge runs in two directions. On the Christian's side, the sacraments are a public profession. Paul writes that "as many as were baptized into Christ have put on Christ" (Galatians 3:27), and at the Supper Paul asks, “The cup of blessing that we bless, is it not a participation in the blood of Christ? The bread that we break, is it not a participation in the body of Christ?” (1 Corinthians 10:16), then adds that "we who are many are one body, for we all partake of the one bread" (1 Corinthians 10:17). On God's side, they are his pledge of love. Jesus calls the cup "my blood of the covenant" (Mark 14:24) and "the new covenant in my blood" (Luke 22:20), and a covenant is a promise God binds himself to keep. In John 6 he says plainly, "my flesh is true food, and my blood is true drink" (John 6:55), and he closes the discourse with the promise: “This is the bread that came down out from heaven, not just as the fathers ate and died; the one eating this bread will live toward the age.” (John 6:58).</a:t>
            </a:r>
          </a:p>
          <a:p/>
          <a:p>
            <a:r>
              <a:t>For a Methodist, this means the sacraments are never empty ceremonies. When a member is baptized or comes to the table, that person is professing faith in front of the congregation, and God is at the same moment renewing his pledge of love to that person. John Wesley urged the Methodists to receive the Lord's Supper as often as they could for exactly this reason: at the table God gives what the bread and cup signify. The next question says what that gift is.</a:t>
            </a:r>
          </a:p>
        </p:txBody>
      </p:sp>
      <p:sp>
        <p:nvSpPr>
          <p:cNvPr id="4" name="Slide Number Placeholder 3"/>
          <p:cNvSpPr>
            <a:spLocks noGrp="1"/>
          </p:cNvSpPr>
          <p:nvPr>
            <p:ph type="sldNum" idx="5" sz="quarter"/>
          </p:nvPr>
        </p:nvSpPr>
        <p:spPr/>
      </p:sp>
    </p:spTree>
  </p:cSld>
  <p:clrMapOvr>
    <a:masterClrMapping/>
  </p:clrMapOvr>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against a thin view of the sacraments. The answer is the second sentence of Article VI of the Confession of Faith: the sacraments "are means of grace by which God works invisibly in us, quickening, strengthening and confirming our faith in him." Article XVI of the Articles of Religion says that God "doth work invisibly in us" through them. Both standards agree that something happens in the sacrament that is God's doing and that the eye cannot see.</a:t>
            </a:r>
          </a:p>
          <a:p/>
          <a:p>
            <a:r>
              <a:t>The phrase means of grace is John Wesley's own, and he used it for the outward signs and actions God has appointed as the ordinary channels through which he conveys grace to people. The scripture references show the invisible work behind the visible sign. In baptism, Paul says, "we were buried with him through baptism into death, so that just as Christ was raised from the dead through the glory of the Father, we too might walk in newness of life" (Romans 6:4). The water is seen; the burial and rising with Christ are done "through faith in the working of God who raised him from the dead" (Colossians 2:12). Peter says the same: “Baptism, which now saves you as its counterpart, is not a removal of the filth of the flesh but the pledge of a good conscience toward God through the resurrection of Jesus Christ.” (1 Peter 3:21).</a:t>
            </a:r>
          </a:p>
          <a:p/>
          <a:p>
            <a:r>
              <a:t>The Supper works the same way. Paul asks the Corinthians, “The cup of blessing that we bless, is it not a participation in the blood of Christ? The bread that we break, is it not a participation in the body of Christ?” (1 Corinthians 10:16). Jesus promises that "the one eating my flesh and drinking my blood remains in me, and I in him" (John 6:56), and adds, “This is the bread that came down out from heaven, not just as the fathers ate and died; the one eating this bread will live toward the age.” (John 6:58). The catechism names three effects of this participation. God quickens faith, that is, brings it to life where it was dead; he strengthens faith that is weak; he confirms faith that is wavering. All three are his work, received by faith.</a:t>
            </a:r>
          </a:p>
          <a:p/>
          <a:p>
            <a:r>
              <a:t>For the life of the church, this teaching sets the tone at the font and the table. A Methodist comes to the Lord's Supper expecting to receive something, and the same expectation surrounds every baptism. Wesley taught that a person who wants faith should use the means God has given and wait for God to work through them, and the church's confession says he does.</a:t>
            </a:r>
          </a:p>
        </p:txBody>
      </p:sp>
      <p:sp>
        <p:nvSpPr>
          <p:cNvPr id="4" name="Slide Number Placeholder 3"/>
          <p:cNvSpPr>
            <a:spLocks noGrp="1"/>
          </p:cNvSpPr>
          <p:nvPr>
            <p:ph type="sldNum" idx="5" sz="quarter"/>
          </p:nvPr>
        </p:nvSpPr>
        <p:spPr/>
      </p:sp>
    </p:spTree>
  </p:cSld>
  <p:clrMapOvr>
    <a:masterClrMapping/>
  </p:clrMapOvr>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against a thin view of the sacraments. The answer is the second sentence of Article VI of the Confession of Faith: the sacraments "are means of grace by which God works invisibly in us, quickening, strengthening and confirming our faith in him." Article XVI of the Articles of Religion says that God "doth work invisibly in us" through them. Both standards agree that something happens in the sacrament that is God's doing and that the eye cannot see.</a:t>
            </a:r>
          </a:p>
          <a:p/>
          <a:p>
            <a:r>
              <a:t>The phrase means of grace is John Wesley's own, and he used it for the outward signs and actions God has appointed as the ordinary channels through which he conveys grace to people. The scripture references show the invisible work behind the visible sign. In baptism, Paul says, "we were buried with him through baptism into death, so that just as Christ was raised from the dead through the glory of the Father, we too might walk in newness of life" (Romans 6:4). The water is seen; the burial and rising with Christ are done "through faith in the working of God who raised him from the dead" (Colossians 2:12). Peter says the same: “Baptism, which now saves you as its counterpart, is not a removal of the filth of the flesh but the pledge of a good conscience toward God through the resurrection of Jesus Christ.” (1 Peter 3:21).</a:t>
            </a:r>
          </a:p>
          <a:p/>
          <a:p>
            <a:r>
              <a:t>The Supper works the same way. Paul asks the Corinthians, “The cup of blessing that we bless, is it not a participation in the blood of Christ? The bread that we break, is it not a participation in the body of Christ?” (1 Corinthians 10:16). Jesus promises that "the one eating my flesh and drinking my blood remains in me, and I in him" (John 6:56), and adds, “This is the bread that came down out from heaven, not just as the fathers ate and died; the one eating this bread will live toward the age.” (John 6:58). The catechism names three effects of this participation. God quickens faith, that is, brings it to life where it was dead; he strengthens faith that is weak; he confirms faith that is wavering. All three are his work, received by faith.</a:t>
            </a:r>
          </a:p>
          <a:p/>
          <a:p>
            <a:r>
              <a:t>For the life of the church, this teaching sets the tone at the font and the table. A Methodist comes to the Lord's Supper expecting to receive something, and the same expectation surrounds every baptism. Wesley taught that a person who wants faith should use the means God has given and wait for God to work through them, and the church's confession says he does.</a:t>
            </a:r>
          </a:p>
        </p:txBody>
      </p:sp>
      <p:sp>
        <p:nvSpPr>
          <p:cNvPr id="4" name="Slide Number Placeholder 3"/>
          <p:cNvSpPr>
            <a:spLocks noGrp="1"/>
          </p:cNvSpPr>
          <p:nvPr>
            <p:ph type="sldNum" idx="5" sz="quarter"/>
          </p:nvPr>
        </p:nvSpPr>
        <p:spPr/>
      </p:sp>
    </p:spTree>
  </p:cSld>
  <p:clrMapOvr>
    <a:masterClrMapping/>
  </p:clrMapOvr>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the catechism draws the line that separates the two sacraments from every other ceremony of the church. The answer is the third sentence of Article VI of the Confession of Faith: "Two Sacraments are ordained by Christ our Lord, namely Baptism and the Lord's Supper." Article XVI of the Articles of Religion gives the reason for the number. Confirmation, penance, orders, matrimony, and anointing of the sick are "not to be counted for Sacraments of the Gospel," because "they have not any visible sign or ceremony ordained of God." A sacrament requires both a visible sign and a command of Christ.</a:t>
            </a:r>
          </a:p>
          <a:p/>
          <a:p>
            <a:r>
              <a:t>Both marks belong to baptism. The sign is water, and the command is the risen Lord's: "go and make disciples, baptizing them in the name of the Father and of the Son and of the Holy Spirit" (Matthew 28:19). Ananias told Saul, "Arise, be baptized, and wash away your sins, calling on his name" (Acts 22:16). The Old Testament references show how God prepared his people for this sign. Naaman "dipped in the Jordan seven times according to the word of the man of God," and "he was pure" (2 Kings 5:14). Through Isaiah God promised, "I will pour water upon the thirsty" and "my spirit upon your seed" (Isaiah 44:3), and through Ezekiel, "I will sprinkle clean water upon you," then "I will give you a new heart," then "I will put my spirit within you" (Ezekiel 36:25-27). Jesus joins the two in John 3:5: "unless one is begotten out from water and spirit, that one cannot enter the kingdom of God."</a:t>
            </a:r>
          </a:p>
          <a:p/>
          <a:p>
            <a:r>
              <a:t>Both marks belong to the Lord's Supper as well. The signs are bread and cup, and the command is given at the table: "This is my body which is given for you; do this in remembrance of me" (Luke 22:19). Mark and Matthew record the same institution, and John 6 gives the promise attached to it: "The one eating my flesh and drinking my blood has eternal life, and I will raise him up on the last day" (John 6:54). “This is the bread that came down out from heaven, not just as the fathers ate and died; the one eating this bread will live toward the age.” (John 6:58).</a:t>
            </a:r>
          </a:p>
          <a:p/>
          <a:p>
            <a:r>
              <a:t>A Methodist therefore honors other rites of the church, including confirmation, marriage, and ordination, as real acts of worship in which God is present, while receiving only baptism and the Lord's Supper as the sacraments Christ himself commanded. Wesley kept this teaching when he prepared the Articles for the Methodists in America.</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calls God "the Almighty," and this question asks what that title contains. The catechism answers from the second sentence of Article I of the Confession of Faith: "He is infinite in power, wisdom, justice, goodness and love." Article I of the Articles of Religion has "of infinite power, wisdom, and goodness"; the Confession adds justice and love, and the catechism keeps all five.</a:t>
            </a:r>
          </a:p>
          <a:p/>
          <a:p>
            <a:r>
              <a:t>Infinite in power is the word of Job after his trial: "I know that you are able to do all things, and that no purpose can be restrained from you" (Job 42:2). Jeremiah prays it in a besieged city, "nothing is too difficult for you" (Jeremiah 32:17), and Gabriel says it to Mary, "nothing will be impossible with God" (Luke 1:37). Jesus applies it to salvation itself: "With men this is impossible, but with God all things are possible" (Matthew 19:26). Infinite in wisdom rests on Job 12:13, "With him are wisdom and might; he possesses counsel and understanding," and on Isaiah 55:9, where God's thoughts are as far above ours as the heavens are above the earth. Paul ends his longest argument with it: "Oh, the depth of the riches and of the wisdom and of the knowledge of God!" (Romans 11:33).</a:t>
            </a:r>
          </a:p>
          <a:p/>
          <a:p>
            <a:r>
              <a:t>Infinite in justice comes from the psalmist's picture of God's throne: "Righteousness and justice are the foundation of your throne" (Psalm 89:14), and from the promise that God will bring about justice for his chosen ones who cry out to him day and night (Luke 18:7). Infinite in goodness is the opening of Psalm 107: "Give thanks to the LORD, for he is good, for his kindness endures forever." Infinite in love is the last word. John writes it flatly: "God is love" (1 John 4:8), and then defines it: “In this is love, not that we have loved God, but that he loved us and sent his Son as the propitiation for our sins” (1 John 4:10). Paul shows where that love was proved: "while we were still sinners, Christ died for us" (Romans 5:8).</a:t>
            </a:r>
          </a:p>
          <a:p/>
          <a:p>
            <a:r>
              <a:t>Wesley taught that God's love governs how his other attributes are exercised toward sinners. A Methodist facing illness or loss can rest on a God whose power is unlimited and whose use of that power is always wise, just, good, and loving. The doxology of Romans 16:27, "to the only wise God, through Jesus Christ, to whom be glory forever," names that same God and fits the end of any prayer.</a:t>
            </a:r>
          </a:p>
        </p:txBody>
      </p:sp>
      <p:sp>
        <p:nvSpPr>
          <p:cNvPr id="4" name="Slide Number Placeholder 3"/>
          <p:cNvSpPr>
            <a:spLocks noGrp="1"/>
          </p:cNvSpPr>
          <p:nvPr>
            <p:ph type="sldNum" idx="5" sz="quarter"/>
          </p:nvPr>
        </p:nvSpPr>
        <p:spPr/>
      </p:sp>
    </p:spTree>
  </p:cSld>
  <p:clrMapOvr>
    <a:masterClrMapping/>
  </p:clrMapOvr>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the catechism draws the line that separates the two sacraments from every other ceremony of the church. The answer is the third sentence of Article VI of the Confession of Faith: "Two Sacraments are ordained by Christ our Lord, namely Baptism and the Lord's Supper." Article XVI of the Articles of Religion gives the reason for the number. Confirmation, penance, orders, matrimony, and anointing of the sick are "not to be counted for Sacraments of the Gospel," because "they have not any visible sign or ceremony ordained of God." A sacrament requires both a visible sign and a command of Christ.</a:t>
            </a:r>
          </a:p>
          <a:p/>
          <a:p>
            <a:r>
              <a:t>Both marks belong to baptism. The sign is water, and the command is the risen Lord's: "go and make disciples, baptizing them in the name of the Father and of the Son and of the Holy Spirit" (Matthew 28:19). Ananias told Saul, "Arise, be baptized, and wash away your sins, calling on his name" (Acts 22:16). The Old Testament references show how God prepared his people for this sign. Naaman "dipped in the Jordan seven times according to the word of the man of God," and "he was pure" (2 Kings 5:14). Through Isaiah God promised, "I will pour water upon the thirsty" and "my spirit upon your seed" (Isaiah 44:3), and through Ezekiel, "I will sprinkle clean water upon you," then "I will give you a new heart," then "I will put my spirit within you" (Ezekiel 36:25-27). Jesus joins the two in John 3:5: "unless one is begotten out from water and spirit, that one cannot enter the kingdom of God."</a:t>
            </a:r>
          </a:p>
          <a:p/>
          <a:p>
            <a:r>
              <a:t>Both marks belong to the Lord's Supper as well. The signs are bread and cup, and the command is given at the table: "This is my body which is given for you; do this in remembrance of me" (Luke 22:19). Mark and Matthew record the same institution, and John 6 gives the promise attached to it: "The one eating my flesh and drinking my blood has eternal life, and I will raise him up on the last day" (John 6:54). “This is the bread that came down out from heaven, not just as the fathers ate and died; the one eating this bread will live toward the age.” (John 6:58).</a:t>
            </a:r>
          </a:p>
          <a:p/>
          <a:p>
            <a:r>
              <a:t>A Methodist therefore honors other rites of the church, including confirmation, marriage, and ordination, as real acts of worship in which God is present, while receiving only baptism and the Lord's Supper as the sacraments Christ himself commanded. Wesley kept this teaching when he prepared the Articles for the Methodists in America.</a:t>
            </a:r>
          </a:p>
        </p:txBody>
      </p:sp>
      <p:sp>
        <p:nvSpPr>
          <p:cNvPr id="4" name="Slide Number Placeholder 3"/>
          <p:cNvSpPr>
            <a:spLocks noGrp="1"/>
          </p:cNvSpPr>
          <p:nvPr>
            <p:ph type="sldNum" idx="5" sz="quarter"/>
          </p:nvPr>
        </p:nvSpPr>
        <p:spPr/>
      </p:sp>
    </p:spTree>
  </p:cSld>
  <p:clrMapOvr>
    <a:masterClrMapping/>
  </p:clrMapOvr>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settles a practice that has divided Christians since the Reformation. The answer is the church's own words in Article VI of the Confession of Faith: "We believe children are under the atonement of Christ and as heirs of the Kingdom of God are acceptable subjects for Christian Baptism." Article XVII of the Articles of Religion is shorter and just as firm: "The Baptism of young children is to be retained in the Church."</a:t>
            </a:r>
          </a:p>
          <a:p/>
          <a:p>
            <a:r>
              <a:t>The first phrase, under the atonement of Christ, rests on the church's teaching that Christ died for all. Article VIII of the Confession of Faith calls his offering on the cross "the perfect and sufficient sacrifice for the sins of the whole world," and ¶102 of the Book of Doctrines and Discipline describes God's preventing grace as reaching people "even before we are aware of our need for God." A child is included in that sacrifice before the child can ask for it. The second phrase, heirs of the Kingdom of God, comes from Jesus himself. When infants were brought to him and the disciples objected, he said, "Permit the children to come to me and do not hinder them, for of such is the kingdom of God" (Luke 18:16). The church does not withhold the sign of the kingdom from those Jesus says the kingdom belongs to.</a:t>
            </a:r>
          </a:p>
          <a:p/>
          <a:p>
            <a:r>
              <a:t>The remaining references show baptism given to whole households in the apostolic church. Lydia "was baptized, along with her household" (Acts 16:15). The Philippian jailer heard that salvation was for "you and your household," and "he and all his household were baptized at once" (Acts 16:31, 33). Crispus "believed in the Lord together with all his household" (Acts 18:8), and Paul recalls that he "did baptize also the household of Stephanas" (1 Corinthians 1:16). At Cornelius's house Peter asked, "Surely no one can withhold the water for these people" (Acts 10:47). The same reasoning applies to children: God has claimed them, so the water is not withheld.</a:t>
            </a:r>
          </a:p>
          <a:p/>
          <a:p>
            <a:r>
              <a:t>For Methodist families this means baptism is offered to their children with confidence, as an act of God's grace toward a child who cannot yet respond. Article VI adds that such children "become the special responsibility of the Church," a charge the congregation accepts aloud at every infant baptism. The next question takes up what that responsibility requires.</a:t>
            </a:r>
          </a:p>
        </p:txBody>
      </p:sp>
      <p:sp>
        <p:nvSpPr>
          <p:cNvPr id="4" name="Slide Number Placeholder 3"/>
          <p:cNvSpPr>
            <a:spLocks noGrp="1"/>
          </p:cNvSpPr>
          <p:nvPr>
            <p:ph type="sldNum" idx="5" sz="quarter"/>
          </p:nvPr>
        </p:nvSpPr>
        <p:spPr/>
      </p:sp>
    </p:spTree>
  </p:cSld>
  <p:clrMapOvr>
    <a:masterClrMapping/>
  </p:clrMapOvr>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settles a practice that has divided Christians since the Reformation. The answer is the church's own words in Article VI of the Confession of Faith: "We believe children are under the atonement of Christ and as heirs of the Kingdom of God are acceptable subjects for Christian Baptism." Article XVII of the Articles of Religion is shorter and just as firm: "The Baptism of young children is to be retained in the Church."</a:t>
            </a:r>
          </a:p>
          <a:p/>
          <a:p>
            <a:r>
              <a:t>The first phrase, under the atonement of Christ, rests on the church's teaching that Christ died for all. Article VIII of the Confession of Faith calls his offering on the cross "the perfect and sufficient sacrifice for the sins of the whole world," and ¶102 of the Book of Doctrines and Discipline describes God's preventing grace as reaching people "even before we are aware of our need for God." A child is included in that sacrifice before the child can ask for it. The second phrase, heirs of the Kingdom of God, comes from Jesus himself. When infants were brought to him and the disciples objected, he said, "Permit the children to come to me and do not hinder them, for of such is the kingdom of God" (Luke 18:16). The church does not withhold the sign of the kingdom from those Jesus says the kingdom belongs to.</a:t>
            </a:r>
          </a:p>
          <a:p/>
          <a:p>
            <a:r>
              <a:t>The remaining references show baptism given to whole households in the apostolic church. Lydia "was baptized, along with her household" (Acts 16:15). The Philippian jailer heard that salvation was for "you and your household," and "he and all his household were baptized at once" (Acts 16:31, 33). Crispus "believed in the Lord together with all his household" (Acts 18:8), and Paul recalls that he "did baptize also the household of Stephanas" (1 Corinthians 1:16). At Cornelius's house Peter asked, "Surely no one can withhold the water for these people" (Acts 10:47). The same reasoning applies to children: God has claimed them, so the water is not withheld.</a:t>
            </a:r>
          </a:p>
          <a:p/>
          <a:p>
            <a:r>
              <a:t>For Methodist families this means baptism is offered to their children with confidence, as an act of God's grace toward a child who cannot yet respond. Article VI adds that such children "become the special responsibility of the Church," a charge the congregation accepts aloud at every infant baptism. The next question takes up what that responsibility requires.</a:t>
            </a:r>
          </a:p>
        </p:txBody>
      </p:sp>
      <p:sp>
        <p:nvSpPr>
          <p:cNvPr id="4" name="Slide Number Placeholder 3"/>
          <p:cNvSpPr>
            <a:spLocks noGrp="1"/>
          </p:cNvSpPr>
          <p:nvPr>
            <p:ph type="sldNum" idx="5" sz="quarter"/>
          </p:nvPr>
        </p:nvSpPr>
        <p:spPr/>
      </p:sp>
    </p:spTree>
  </p:cSld>
  <p:clrMapOvr>
    <a:masterClrMapping/>
  </p:clrMapOvr>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directly from the last one. If children may be baptized, the catechism must say what baptism does and does not accomplish on its own. The answer is drawn from Article VI of the Confession of Faith: children of believing parents "should be nurtured and led to personal acceptance of Christ, and by profession of faith confirm their Baptism." The article treats baptism as the beginning of a life in the household of faith. ¶102 of the Book of Doctrines and Discipline says that salvation "is available to all humanity by grace through faith," and faith must at some point become the person's own.</a:t>
            </a:r>
          </a:p>
          <a:p/>
          <a:p>
            <a:r>
              <a:t>The scripture references hold baptism and faith together. Jesus says, "The one who believes and is baptized will be saved" (Mark 16:16). John writes that "to those who believe in his name, he gave the right to become children of God" (John 1:12), and that God gave his Son "in order that everyone who trusts in him should not perish but have eternal life" (John 3:16). Peter's Pentecost sermon puts repentance first: "Repent and be baptized, every one of you" (Acts 2:38). When the Philippian jailer asked what he must do to be saved, the answer was "Believe in the Lord Jesus" (Acts 16:31), and the baptism of his household followed that same night. Paul states the pattern of confession plainly: "with the heart one believes resulting in righteousness, and with the mouth one confesses resulting in salvation" (Romans 10:10).</a:t>
            </a:r>
          </a:p>
          <a:p/>
          <a:p>
            <a:r>
              <a:t>The Deuteronomy reference shows how the nurture is meant to happen. "When your son asks you tomorrow," Moses says, the parent is to tell the story of God's deliverance from Egypt, "as it is this day" (Deuteronomy 6:20, 24). John Wesley held that the grace given in infant baptism can be neglected and lost, and that a person baptized as a child still needs the new birth and a living faith of his own. The church's rite of confirmation exists for exactly this: a baptized person stands and professes, in the first person, the faith the congregation professed on that person's behalf.</a:t>
            </a:r>
          </a:p>
          <a:p/>
          <a:p>
            <a:r>
              <a:t>For Methodist parents and congregations, this teaching assigns a task. A baptized child is to be taught the scriptures and brought to worship until the day that child says "I believe" and confirms the baptism. Article VI calls this the church's "special responsibility," and the catechism itself is one of the tools for carrying it out.</a:t>
            </a:r>
          </a:p>
        </p:txBody>
      </p:sp>
      <p:sp>
        <p:nvSpPr>
          <p:cNvPr id="4" name="Slide Number Placeholder 3"/>
          <p:cNvSpPr>
            <a:spLocks noGrp="1"/>
          </p:cNvSpPr>
          <p:nvPr>
            <p:ph type="sldNum" idx="5" sz="quarter"/>
          </p:nvPr>
        </p:nvSpPr>
        <p:spPr/>
      </p:sp>
    </p:spTree>
  </p:cSld>
  <p:clrMapOvr>
    <a:masterClrMapping/>
  </p:clrMapOvr>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directly from the last one. If children may be baptized, the catechism must say what baptism does and does not accomplish on its own. The answer is drawn from Article VI of the Confession of Faith: children of believing parents "should be nurtured and led to personal acceptance of Christ, and by profession of faith confirm their Baptism." The article treats baptism as the beginning of a life in the household of faith. ¶102 of the Book of Doctrines and Discipline says that salvation "is available to all humanity by grace through faith," and faith must at some point become the person's own.</a:t>
            </a:r>
          </a:p>
          <a:p/>
          <a:p>
            <a:r>
              <a:t>The scripture references hold baptism and faith together. Jesus says, "The one who believes and is baptized will be saved" (Mark 16:16). John writes that "to those who believe in his name, he gave the right to become children of God" (John 1:12), and that God gave his Son "in order that everyone who trusts in him should not perish but have eternal life" (John 3:16). Peter's Pentecost sermon puts repentance first: "Repent and be baptized, every one of you" (Acts 2:38). When the Philippian jailer asked what he must do to be saved, the answer was "Believe in the Lord Jesus" (Acts 16:31), and the baptism of his household followed that same night. Paul states the pattern of confession plainly: "with the heart one believes resulting in righteousness, and with the mouth one confesses resulting in salvation" (Romans 10:10).</a:t>
            </a:r>
          </a:p>
          <a:p/>
          <a:p>
            <a:r>
              <a:t>The Deuteronomy reference shows how the nurture is meant to happen. "When your son asks you tomorrow," Moses says, the parent is to tell the story of God's deliverance from Egypt, "as it is this day" (Deuteronomy 6:20, 24). John Wesley held that the grace given in infant baptism can be neglected and lost, and that a person baptized as a child still needs the new birth and a living faith of his own. The church's rite of confirmation exists for exactly this: a baptized person stands and professes, in the first person, the faith the congregation professed on that person's behalf.</a:t>
            </a:r>
          </a:p>
          <a:p/>
          <a:p>
            <a:r>
              <a:t>For Methodist parents and congregations, this teaching assigns a task. A baptized child is to be taught the scriptures and brought to worship until the day that child says "I believe" and confirms the baptism. Article VI calls this the church's "special responsibility," and the catechism itself is one of the tools for carrying it out.</a:t>
            </a:r>
          </a:p>
        </p:txBody>
      </p:sp>
      <p:sp>
        <p:nvSpPr>
          <p:cNvPr id="4" name="Slide Number Placeholder 3"/>
          <p:cNvSpPr>
            <a:spLocks noGrp="1"/>
          </p:cNvSpPr>
          <p:nvPr>
            <p:ph type="sldNum" idx="5" sz="quarter"/>
          </p:nvPr>
        </p:nvSpPr>
        <p:spPr/>
      </p:sp>
    </p:spTree>
  </p:cSld>
  <p:clrMapOvr>
    <a:masterClrMapping/>
  </p:clrMapOvr>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baptism to the table. The answer is built from the third paragraph of Article VI of the Confession of Faith, which calls the Lord's Supper "a representation of our redemption, a memorial of the sufferings and death of Christ, and a token of love and union which Christians have with Christ and with one another." The catechism places "a means of grace" in front of that sentence, drawing on the article's own earlier statement that both sacraments are means of grace, and uses "remembrance" for "memorial," the word Jesus used at the table.</a:t>
            </a:r>
          </a:p>
          <a:p/>
          <a:p>
            <a:r>
              <a:t>Each phrase answers to the scripture references. The Supper is a representation of our redemption because the signs set before the congregation are the body and the blood by which redemption was won. Jesus said of the cup, "this is my blood of the covenant, which is poured out for many for the forgiveness of sins" (Matthew 26:28). Article XVIII of the Articles of Religion calls it "a sacrament of our redemption by Christ's death." It is a remembrance of the sufferings and death of Christ by his own command: "This is my body which is given for you; do this in remembrance of me" (Luke 22:19). Paul repeats the command for both bread and cup, "do this, as often as you drink it, in remembrance of me" (1 Corinthians 11:25), and notes that it was given "on the night when he was betrayed" (1 Corinthians 11:23).</a:t>
            </a:r>
          </a:p>
          <a:p/>
          <a:p>
            <a:r>
              <a:t>The Supper is a token of love and union in two directions. Union with Christ is the promise of John 6: "The one eating my flesh and drinking my blood remains in me, and I in him" (John 6:56). “This is the bread that came down out from heaven, not just as the fathers ate and died; the one eating this bread will live toward the age.” (John 6:58). Union with one another is Paul's teaching in Corinth. He asks, “The cup of blessing that we bless, is it not a participation in the blood of Christ? The bread that we break, is it not a participation in the body of Christ?” (1 Corinthians 10:16), and continues: "Because there is one bread, we who are many are one body, for we all partake of the one bread" (1 Corinthians 10:17). Galatians 3:27 ties the table to the font, since everyone who eats together has already "put on Christ" in baptism.</a:t>
            </a:r>
          </a:p>
          <a:p/>
          <a:p>
            <a:r>
              <a:t>For a Methodist, this teaching shapes how the table is approached. John Wesley wrote a sermon titled "The Duty of Constant Communion," and its argument is the catechism's own: the Supper is a means of grace, so a Christian should receive it as often as it is offered. At the table a member remembers the cross, receives Christ's promise of forgiveness, and is joined again to the one body of the church.</a:t>
            </a:r>
          </a:p>
        </p:txBody>
      </p:sp>
      <p:sp>
        <p:nvSpPr>
          <p:cNvPr id="4" name="Slide Number Placeholder 3"/>
          <p:cNvSpPr>
            <a:spLocks noGrp="1"/>
          </p:cNvSpPr>
          <p:nvPr>
            <p:ph type="sldNum" idx="5" sz="quarter"/>
          </p:nvPr>
        </p:nvSpPr>
        <p:spPr/>
      </p:sp>
    </p:spTree>
  </p:cSld>
  <p:clrMapOvr>
    <a:masterClrMapping/>
  </p:clrMapOvr>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baptism to the table. The answer is built from the third paragraph of Article VI of the Confession of Faith, which calls the Lord's Supper "a representation of our redemption, a memorial of the sufferings and death of Christ, and a token of love and union which Christians have with Christ and with one another." The catechism places "a means of grace" in front of that sentence, drawing on the article's own earlier statement that both sacraments are means of grace, and uses "remembrance" for "memorial," the word Jesus used at the table.</a:t>
            </a:r>
          </a:p>
          <a:p/>
          <a:p>
            <a:r>
              <a:t>Each phrase answers to the scripture references. The Supper is a representation of our redemption because the signs set before the congregation are the body and the blood by which redemption was won. Jesus said of the cup, "this is my blood of the covenant, which is poured out for many for the forgiveness of sins" (Matthew 26:28). Article XVIII of the Articles of Religion calls it "a sacrament of our redemption by Christ's death." It is a remembrance of the sufferings and death of Christ by his own command: "This is my body which is given for you; do this in remembrance of me" (Luke 22:19). Paul repeats the command for both bread and cup, "do this, as often as you drink it, in remembrance of me" (1 Corinthians 11:25), and notes that it was given "on the night when he was betrayed" (1 Corinthians 11:23).</a:t>
            </a:r>
          </a:p>
          <a:p/>
          <a:p>
            <a:r>
              <a:t>The Supper is a token of love and union in two directions. Union with Christ is the promise of John 6: "The one eating my flesh and drinking my blood remains in me, and I in him" (John 6:56). “This is the bread that came down out from heaven, not just as the fathers ate and died; the one eating this bread will live toward the age.” (John 6:58). Union with one another is Paul's teaching in Corinth. He asks, “The cup of blessing that we bless, is it not a participation in the blood of Christ? The bread that we break, is it not a participation in the body of Christ?” (1 Corinthians 10:16), and continues: "Because there is one bread, we who are many are one body, for we all partake of the one bread" (1 Corinthians 10:17). Galatians 3:27 ties the table to the font, since everyone who eats together has already "put on Christ" in baptism.</a:t>
            </a:r>
          </a:p>
          <a:p/>
          <a:p>
            <a:r>
              <a:t>For a Methodist, this teaching shapes how the table is approached. John Wesley wrote a sermon titled "The Duty of Constant Communion," and its argument is the catechism's own: the Supper is a means of grace, so a Christian should receive it as often as it is offered. At the table a member remembers the cross, receives Christ's promise of forgiveness, and is joined again to the one body of the church.</a:t>
            </a:r>
          </a:p>
        </p:txBody>
      </p:sp>
      <p:sp>
        <p:nvSpPr>
          <p:cNvPr id="4" name="Slide Number Placeholder 3"/>
          <p:cNvSpPr>
            <a:spLocks noGrp="1"/>
          </p:cNvSpPr>
          <p:nvPr>
            <p:ph type="sldNum" idx="5" sz="quarter"/>
          </p:nvPr>
        </p:nvSpPr>
        <p:spPr/>
      </p:sp>
    </p:spTree>
  </p:cSld>
  <p:clrMapOvr>
    <a:masterClrMapping/>
  </p:clrMapOvr>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answers the oldest dispute about the Supper: in what way is Christ present, and who receives him. The answer is the last sentence of Article VI of the Confession of Faith: "Those who rightly, worthily and in faith eat the broken bread and drink the blessed cup partake of the body and blood of Christ in a spiritual manner until he comes." Article XVIII of the Articles of Religion fills this out. It rejects transubstantiation, teaches that "the body of Christ is given, taken, and eaten in the Supper, only after a heavenly and spiritual manner," and says that "the means whereby the body of Christ is received and eaten in the Supper is faith."</a:t>
            </a:r>
          </a:p>
          <a:p/>
          <a:p>
            <a:r>
              <a:t>The phrase partake of the body and blood of Christ is a real claim, and the church's standards do not soften it. Jesus says that "unless you eat the flesh of the Son of Man and drink his blood, you have no life in yourselves" (John 6:53) and that "the one eating my flesh and drinking my blood remains in me, and I in him" (John 6:56). He ends the discourse with the promise, “This is the bread that came down out from heaven, not just as the fathers ate and died; the one eating this bread will live toward the age.” (John 6:58). In a spiritual manner tells how this happens: by the Holy Spirit, received through faith, with the bread and wine remaining bread and wine. The Emmaus story is the catechism's picture of this encounter. Jesus "took the bread, blessed it, and after breaking it gave it to them. Then their eyes were opened, and they recognized him" (Luke 24:30-31).</a:t>
            </a:r>
          </a:p>
          <a:p/>
          <a:p>
            <a:r>
              <a:t>Rightly, worthily, and in faith comes from Paul's warning to Corinth. He says that "whoever eats the bread or drinks the cup of the Lord in an unworthy manner will be guilty of the body and blood of the Lord," and so "let a person examine himself, and so eat of the bread and drink of the cup" (1 Corinthians 11:27-28). The failure Paul had in view was eating "without discerning the body" (1 Corinthians 11:29). Until he comes is Paul's phrase too: "as often as you eat this bread and drink the cup, you proclaim the death of the Lord until he comes" (1 Corinthians 11:26).</a:t>
            </a:r>
          </a:p>
          <a:p/>
          <a:p>
            <a:r>
              <a:t>John Wesley taught that self-examination is required and that a sense of one's own unworthiness is no reason to stay away, since the Supper is given for sinners who repent and trust Christ. A Methodist comes to the table after self-examination and in faith, expecting to meet the risen Lord as the two at Emmaus did.</a:t>
            </a:r>
          </a:p>
        </p:txBody>
      </p:sp>
      <p:sp>
        <p:nvSpPr>
          <p:cNvPr id="4" name="Slide Number Placeholder 3"/>
          <p:cNvSpPr>
            <a:spLocks noGrp="1"/>
          </p:cNvSpPr>
          <p:nvPr>
            <p:ph type="sldNum" idx="5" sz="quarter"/>
          </p:nvPr>
        </p:nvSpPr>
        <p:spPr/>
      </p:sp>
    </p:spTree>
  </p:cSld>
  <p:clrMapOvr>
    <a:masterClrMapping/>
  </p:clrMapOvr>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answers the oldest dispute about the Supper: in what way is Christ present, and who receives him. The answer is the last sentence of Article VI of the Confession of Faith: "Those who rightly, worthily and in faith eat the broken bread and drink the blessed cup partake of the body and blood of Christ in a spiritual manner until he comes." Article XVIII of the Articles of Religion fills this out. It rejects transubstantiation, teaches that "the body of Christ is given, taken, and eaten in the Supper, only after a heavenly and spiritual manner," and says that "the means whereby the body of Christ is received and eaten in the Supper is faith."</a:t>
            </a:r>
          </a:p>
          <a:p/>
          <a:p>
            <a:r>
              <a:t>The phrase partake of the body and blood of Christ is a real claim, and the church's standards do not soften it. Jesus says that "unless you eat the flesh of the Son of Man and drink his blood, you have no life in yourselves" (John 6:53) and that "the one eating my flesh and drinking my blood remains in me, and I in him" (John 6:56). He ends the discourse with the promise, “This is the bread that came down out from heaven, not just as the fathers ate and died; the one eating this bread will live toward the age.” (John 6:58). In a spiritual manner tells how this happens: by the Holy Spirit, received through faith, with the bread and wine remaining bread and wine. The Emmaus story is the catechism's picture of this encounter. Jesus "took the bread, blessed it, and after breaking it gave it to them. Then their eyes were opened, and they recognized him" (Luke 24:30-31).</a:t>
            </a:r>
          </a:p>
          <a:p/>
          <a:p>
            <a:r>
              <a:t>Rightly, worthily, and in faith comes from Paul's warning to Corinth. He says that "whoever eats the bread or drinks the cup of the Lord in an unworthy manner will be guilty of the body and blood of the Lord," and so "let a person examine himself, and so eat of the bread and drink of the cup" (1 Corinthians 11:27-28). The failure Paul had in view was eating "without discerning the body" (1 Corinthians 11:29). Until he comes is Paul's phrase too: "as often as you eat this bread and drink the cup, you proclaim the death of the Lord until he comes" (1 Corinthians 11:26).</a:t>
            </a:r>
          </a:p>
          <a:p/>
          <a:p>
            <a:r>
              <a:t>John Wesley taught that self-examination is required and that a sense of one's own unworthiness is no reason to stay away, since the Supper is given for sinners who repent and trust Christ. A Methodist comes to the table after self-examination and in faith, expecting to meet the risen Lord as the two at Emmaus did.</a:t>
            </a:r>
          </a:p>
        </p:txBody>
      </p:sp>
      <p:sp>
        <p:nvSpPr>
          <p:cNvPr id="4" name="Slide Number Placeholder 3"/>
          <p:cNvSpPr>
            <a:spLocks noGrp="1"/>
          </p:cNvSpPr>
          <p:nvPr>
            <p:ph type="sldNum" idx="5" sz="quarter"/>
          </p:nvPr>
        </p:nvSpPr>
        <p:spPr/>
      </p:sp>
    </p:spTree>
  </p:cSld>
  <p:clrMapOvr>
    <a:masterClrMapping/>
  </p:clrMapOvr>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called both sacraments means of grace. This question widens the circle. The answer names two more, prayer and searching the scriptures, and the source is John Wesley rather than a single article of the Confession. In his sermon "The Means of Grace" Wesley named prayer, searching the scriptures, and the Lord's Supper as the chief means God has appointed, and the General Rules of the Methodist societies, which Methodism has kept from the beginning, list among the ordinances of God public worship, the ministry of the Word, the Supper, family and private prayer, searching the scriptures, and fasting. Article V of the Confession of Faith on the Holy Scriptures and Article XIII on public worship stand behind the answer as well.</a:t>
            </a:r>
          </a:p>
          <a:p/>
          <a:p>
            <a:r>
              <a:t>The scripture references for prayer are all promises. "Ask, and it will be given to you; seek, and you will find; knock, and it will be opened to you" (Matthew 7:7). The greatest gift is named in Luke: "how much more will your Father in heaven give the Holy Spirit to those who ask him" (Luke 11:13). Jesus told the parable of the widow and the judge "about the necessity of always praying and not losing heart" (Luke 18:1). James adds that anyone who "lacks wisdom" should "ask from God, who gives to all without reserve" (James 1:5), and that "the effective petition of a righteous person is powerful" (James 5:16), with Elijah, "a human being like us," as the proof (James 5:17).</a:t>
            </a:r>
          </a:p>
          <a:p/>
          <a:p>
            <a:r>
              <a:t>The references for searching the scriptures show what the reader finds there. Jesus told his opponents that the scriptures "are the ones that testify about me" (John 5:39). The Bereans "received the word with all eagerness, examining the writings every day to see whether these things were so," and "many of them therefore believed" (Acts 17:11-12). Paul reminds Timothy that the sacred writings "are able to make you wise for salvation through faith that is in Christ Jesus," because "all Scripture is breathed out by God" (2 Timothy 3:15-16).</a:t>
            </a:r>
          </a:p>
          <a:p/>
          <a:p>
            <a:r>
              <a:t>For a Methodist, this teaching fills the week between Sundays. Grace is given at the table and the font, and it is also given in a morning prayer, a family Bible reading, a class meeting, or a fast. Wesley expected the people called Methodists to use every one of these means steadily, and the General Rules make that use a condition of membership in the society, because through them God quickens, strengthens, and confirms faith just as he does in the sacraments.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confesses God as "maker of heaven and earth," and this question asks how God stands toward what he has made. The catechism answers with three titles from Article I of the Confession of Faith, which names God as "Creator, Sovereign and Preserver of all things visible and invisible." Article I of the Articles of Religion says the same, calling God "the maker and preserver of all things, both visible and invisible." Both standards teach that God's work with creation continued after the sixth day.</a:t>
            </a:r>
          </a:p>
          <a:p/>
          <a:p>
            <a:r>
              <a:t>Creator is the teaching of the first chapter of the Bible, where "In the beginning God created the heavens and the earth" (Genesis 1:1), and where God speaks each part of the world into being and pronounces it good, until at the end "God saw all that he had made, and behold, it was very good" (Genesis 1:31). Isaiah stresses that no one helped: “I am the LORD, who does all things, who stretches out the heavens by myself, who beats out the earth: who was with me?” (Isaiah 44:24). The elders in heaven sing that "by your will they existed and were created" (Revelation 4:11).</a:t>
            </a:r>
          </a:p>
          <a:p/>
          <a:p>
            <a:r>
              <a:t>Sovereign means that the Creator remains Lord over what he made. Moses tells Israel to "take it to heart that the LORD is God in heaven above and on the land beneath; there is no other" (Deuteronomy 4:39), and Solomon prays at the dedication of the temple that "there is nothing like you as God in heaven above and upon the land beneath" (1 Kings 8:23). Paul told the Athenians that the God who made the world is "Lord of heaven and earth" (Acts 17:24). Even human planning falls under this rule: "A man's heart devises his way, but the LORD directs his steps" (Proverbs 16:9). Preserver means that God keeps his creation in being from moment to moment. Nehemiah prays that God made "the heavens, the heavens of the heavens, and all their host" and adds, "you give life to all of them" (Nehemiah 9:6).</a:t>
            </a:r>
          </a:p>
          <a:p/>
          <a:p>
            <a:r>
              <a:t>A Methodist lives inside this doctrine every day. The same God who set his splendor upon the heavens (Psalm 8:1) directs the steps of a farmer and a child, and Paul's promise follows from it: "all things work together for good for those who love God, for those who are called according to his purpose" (Romans 8:28). Grace before a meal and thanksgiving at harvest are the ordinary ways the church confesses God as Preserver.</a:t>
            </a:r>
          </a:p>
        </p:txBody>
      </p:sp>
      <p:sp>
        <p:nvSpPr>
          <p:cNvPr id="4" name="Slide Number Placeholder 3"/>
          <p:cNvSpPr>
            <a:spLocks noGrp="1"/>
          </p:cNvSpPr>
          <p:nvPr>
            <p:ph type="sldNum" idx="5" sz="quarter"/>
          </p:nvPr>
        </p:nvSpPr>
        <p:spPr/>
      </p:sp>
    </p:spTree>
  </p:cSld>
  <p:clrMapOvr>
    <a:masterClrMapping/>
  </p:clrMapOvr>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called both sacraments means of grace. This question widens the circle. The answer names two more, prayer and searching the scriptures, and the source is John Wesley rather than a single article of the Confession. In his sermon "The Means of Grace" Wesley named prayer, searching the scriptures, and the Lord's Supper as the chief means God has appointed, and the General Rules of the Methodist societies, which Methodism has kept from the beginning, list among the ordinances of God public worship, the ministry of the Word, the Supper, family and private prayer, searching the scriptures, and fasting. Article V of the Confession of Faith on the Holy Scriptures and Article XIII on public worship stand behind the answer as well.</a:t>
            </a:r>
          </a:p>
          <a:p/>
          <a:p>
            <a:r>
              <a:t>The scripture references for prayer are all promises. "Ask, and it will be given to you; seek, and you will find; knock, and it will be opened to you" (Matthew 7:7). The greatest gift is named in Luke: "how much more will your Father in heaven give the Holy Spirit to those who ask him" (Luke 11:13). Jesus told the parable of the widow and the judge "about the necessity of always praying and not losing heart" (Luke 18:1). James adds that anyone who "lacks wisdom" should "ask from God, who gives to all without reserve" (James 1:5), and that "the effective petition of a righteous person is powerful" (James 5:16), with Elijah, "a human being like us," as the proof (James 5:17).</a:t>
            </a:r>
          </a:p>
          <a:p/>
          <a:p>
            <a:r>
              <a:t>The references for searching the scriptures show what the reader finds there. Jesus told his opponents that the scriptures "are the ones that testify about me" (John 5:39). The Bereans "received the word with all eagerness, examining the writings every day to see whether these things were so," and "many of them therefore believed" (Acts 17:11-12). Paul reminds Timothy that the sacred writings "are able to make you wise for salvation through faith that is in Christ Jesus," because "all Scripture is breathed out by God" (2 Timothy 3:15-16).</a:t>
            </a:r>
          </a:p>
          <a:p/>
          <a:p>
            <a:r>
              <a:t>For a Methodist, this teaching fills the week between Sundays. Grace is given at the table and the font, and it is also given in a morning prayer, a family Bible reading, a class meeting, or a fast. Wesley expected the people called Methodists to use every one of these means steadily, and the General Rules make that use a condition of membership in the society, because through them God quickens, strengthens, and confirms faith just as he does in the sacraments.</a:t>
            </a:r>
          </a:p>
        </p:txBody>
      </p:sp>
      <p:sp>
        <p:nvSpPr>
          <p:cNvPr id="4" name="Slide Number Placeholder 3"/>
          <p:cNvSpPr>
            <a:spLocks noGrp="1"/>
          </p:cNvSpPr>
          <p:nvPr>
            <p:ph type="sldNum" idx="5" sz="quarter"/>
          </p:nvPr>
        </p:nvSpPr>
        <p:spPr/>
      </p:sp>
    </p:spTree>
  </p:cSld>
  <p:clrMapOvr>
    <a:masterClrMapping/>
  </p:clrMapOvr>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steps back from the sacraments to ask what condition people are in before grace reaches them. The answer is the first sentence of Article VII of the Confession of Faith, with "humanity" in place of the article's "man": fallen from righteousness and, "apart from the grace of our Lord Jesus Christ," "destitute of holiness and inclined to evil." Article VII of the Articles of Religion, "Of Original or Birth Sin," says the same thing in Reformation language. Sin is "the corruption of the nature of every man," by which a person "is very far gone from original righteousness, and of his own nature inclined to evil, and that continually."</a:t>
            </a:r>
          </a:p>
          <a:p/>
          <a:p>
            <a:r>
              <a:t>The scripture references trace this condition from the beginning. Before the flood, "the LORD saw that the wickedness of man was great on the earth, and that every intention of the thoughts of his heart was only evil continually" (Genesis 6:5). David confesses that the trouble goes back to birth: "in sin my mother conceived me" (Psalm 51:5). Ecclesiastes calls the heart "full of evil and madness" (Ecclesiastes 9:3), and Jeremiah says that "the heart is deceitful above all things and desperately sick" (Jeremiah 17:9). The New Testament makes it universal: "all have sinned and fall short of the glory of God" (Romans 3:23), because "through one human sin entered into the world, and through sin death entered" (Romans 5:12). Paul describes his readers as once "dead in your trespasses and sins" and "by nature children of wrath" (Ephesians 2:1, 3), and John warns that "if we say that we have no sin, we deceive ourselves" (1 John 1:8).</a:t>
            </a:r>
          </a:p>
          <a:p/>
          <a:p>
            <a:r>
              <a:t>The hinge of the answer is the phrase apart from the grace of our Lord Jesus Christ. The church does not teach that any person is ever actually left in this state, since ¶102 of the Book of Doctrines and Discipline says that preventing grace mitigates "the effects of original sin, even before we are aware of our need for God." The article describes what human nature is on its own, so that what grace does can be seen clearly.</a:t>
            </a:r>
          </a:p>
          <a:p/>
          <a:p>
            <a:r>
              <a:t>Wesley treated the doctrine of original sin as the foundation of Methodist preaching, since a person who does not know the disease will not seek the cure. A member who knows that holiness is absent by nature will look for it where the catechism says it comes from, in the grace of Christ, which the next questions describe.</a:t>
            </a:r>
          </a:p>
        </p:txBody>
      </p:sp>
      <p:sp>
        <p:nvSpPr>
          <p:cNvPr id="4" name="Slide Number Placeholder 3"/>
          <p:cNvSpPr>
            <a:spLocks noGrp="1"/>
          </p:cNvSpPr>
          <p:nvPr>
            <p:ph type="sldNum" idx="5" sz="quarter"/>
          </p:nvPr>
        </p:nvSpPr>
        <p:spPr/>
      </p:sp>
    </p:spTree>
  </p:cSld>
  <p:clrMapOvr>
    <a:masterClrMapping/>
  </p:clrMapOvr>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steps back from the sacraments to ask what condition people are in before grace reaches them. The answer is the first sentence of Article VII of the Confession of Faith, with "humanity" in place of the article's "man": fallen from righteousness and, "apart from the grace of our Lord Jesus Christ," "destitute of holiness and inclined to evil." Article VII of the Articles of Religion, "Of Original or Birth Sin," says the same thing in Reformation language. Sin is "the corruption of the nature of every man," by which a person "is very far gone from original righteousness, and of his own nature inclined to evil, and that continually."</a:t>
            </a:r>
          </a:p>
          <a:p/>
          <a:p>
            <a:r>
              <a:t>The scripture references trace this condition from the beginning. Before the flood, "the LORD saw that the wickedness of man was great on the earth, and that every intention of the thoughts of his heart was only evil continually" (Genesis 6:5). David confesses that the trouble goes back to birth: "in sin my mother conceived me" (Psalm 51:5). Ecclesiastes calls the heart "full of evil and madness" (Ecclesiastes 9:3), and Jeremiah says that "the heart is deceitful above all things and desperately sick" (Jeremiah 17:9). The New Testament makes it universal: "all have sinned and fall short of the glory of God" (Romans 3:23), because "through one human sin entered into the world, and through sin death entered" (Romans 5:12). Paul describes his readers as once "dead in your trespasses and sins" and "by nature children of wrath" (Ephesians 2:1, 3), and John warns that "if we say that we have no sin, we deceive ourselves" (1 John 1:8).</a:t>
            </a:r>
          </a:p>
          <a:p/>
          <a:p>
            <a:r>
              <a:t>The hinge of the answer is the phrase apart from the grace of our Lord Jesus Christ. The church does not teach that any person is ever actually left in this state, since ¶102 of the Book of Doctrines and Discipline says that preventing grace mitigates "the effects of original sin, even before we are aware of our need for God." The article describes what human nature is on its own, so that what grace does can be seen clearly.</a:t>
            </a:r>
          </a:p>
          <a:p/>
          <a:p>
            <a:r>
              <a:t>Wesley treated the doctrine of original sin as the foundation of Methodist preaching, since a person who does not know the disease will not seek the cure. A member who knows that holiness is absent by nature will look for it where the catechism says it comes from, in the grace of Christ, which the next questions describe.</a:t>
            </a:r>
          </a:p>
        </p:txBody>
      </p:sp>
      <p:sp>
        <p:nvSpPr>
          <p:cNvPr id="4" name="Slide Number Placeholder 3"/>
          <p:cNvSpPr>
            <a:spLocks noGrp="1"/>
          </p:cNvSpPr>
          <p:nvPr>
            <p:ph type="sldNum" idx="5" sz="quarter"/>
          </p:nvPr>
        </p:nvSpPr>
        <p:spPr/>
      </p:sp>
    </p:spTree>
  </p:cSld>
  <p:clrMapOvr>
    <a:masterClrMapping/>
  </p:clrMapOvr>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described the fallen condition, the catechism asks whether people can climb out of it on their own. The answer is the third sentence of Article VII of the Confession of Faith: "In his own strength, without divine grace, man cannot do good works pleasing and acceptable to God." Article VIII of the Articles of Religion, "Of Free Will," is the older form of the same teaching. After the fall a person "cannot turn and prepare himself, by his own natural strength and works, to faith, and calling upon God," and so has "no power to do good works, pleasant and acceptable to God, without the grace of God by Christ preventing us."</a:t>
            </a:r>
          </a:p>
          <a:p/>
          <a:p>
            <a:r>
              <a:t>The scripture references describe the trap from the inside. Paul's account in Romans 7 is the fullest: "the desire to do good is present with me, but the ability to carry it out is not" (Romans 7:18). He sees "another law in my members, warring against the law of my mind and taking me captive in the law of sin" (Romans 7:23), and he ends with a cry that can only be answered from outside: "Wretched man that I am! Who will deliver me from this body of death?" (Romans 7:24). Galatians names the conflict: "the flesh desires against the Spirit, and the Spirit against the flesh" (Galatians 5:17). Jesus states the conclusion in one line: "The spirit is what makes alive; the flesh helps nothing" (John 6:63). A person who is "dead in your trespasses and sins" (Ephesians 2:1) cannot raise himself.</a:t>
            </a:r>
          </a:p>
          <a:p/>
          <a:p>
            <a:r>
              <a:t>The word "preventing" in Article VIII is the key to the whole section. It carries the old meaning of "going before." ¶102 of the Book of Doctrines and Discipline calls this God's "prevenient or preventing grace," which "restores a measure of liberty to receive the further graces of God" and is "received prior to our ability to respond." Article VII of the Confession of Faith therefore ends on a second sentence the catechism will pick up later: a person "influenced and empowered by the Holy Spirit is responsible in freedom to exercise his will for good."</a:t>
            </a:r>
          </a:p>
          <a:p/>
          <a:p>
            <a:r>
              <a:t>For a Methodist, this teaching removes any ground for boasting and any excuse for passivity. Every good work a member does is done with grace that arrived first, so the credit belongs to God; and because that grace has already arrived, the member is answerable for what is done with it. Wesley preached both halves together, and Article VII holds them in one paragraph.</a:t>
            </a:r>
          </a:p>
        </p:txBody>
      </p:sp>
      <p:sp>
        <p:nvSpPr>
          <p:cNvPr id="4" name="Slide Number Placeholder 3"/>
          <p:cNvSpPr>
            <a:spLocks noGrp="1"/>
          </p:cNvSpPr>
          <p:nvPr>
            <p:ph type="sldNum" idx="5" sz="quarter"/>
          </p:nvPr>
        </p:nvSpPr>
        <p:spPr/>
      </p:sp>
    </p:spTree>
  </p:cSld>
  <p:clrMapOvr>
    <a:masterClrMapping/>
  </p:clrMapOvr>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described the fallen condition, the catechism asks whether people can climb out of it on their own. The answer is the third sentence of Article VII of the Confession of Faith: "In his own strength, without divine grace, man cannot do good works pleasing and acceptable to God." Article VIII of the Articles of Religion, "Of Free Will," is the older form of the same teaching. After the fall a person "cannot turn and prepare himself, by his own natural strength and works, to faith, and calling upon God," and so has "no power to do good works, pleasant and acceptable to God, without the grace of God by Christ preventing us."</a:t>
            </a:r>
          </a:p>
          <a:p/>
          <a:p>
            <a:r>
              <a:t>The scripture references describe the trap from the inside. Paul's account in Romans 7 is the fullest: "the desire to do good is present with me, but the ability to carry it out is not" (Romans 7:18). He sees "another law in my members, warring against the law of my mind and taking me captive in the law of sin" (Romans 7:23), and he ends with a cry that can only be answered from outside: "Wretched man that I am! Who will deliver me from this body of death?" (Romans 7:24). Galatians names the conflict: "the flesh desires against the Spirit, and the Spirit against the flesh" (Galatians 5:17). Jesus states the conclusion in one line: "The spirit is what makes alive; the flesh helps nothing" (John 6:63). A person who is "dead in your trespasses and sins" (Ephesians 2:1) cannot raise himself.</a:t>
            </a:r>
          </a:p>
          <a:p/>
          <a:p>
            <a:r>
              <a:t>The word "preventing" in Article VIII is the key to the whole section. It carries the old meaning of "going before." ¶102 of the Book of Doctrines and Discipline calls this God's "prevenient or preventing grace," which "restores a measure of liberty to receive the further graces of God" and is "received prior to our ability to respond." Article VII of the Confession of Faith therefore ends on a second sentence the catechism will pick up later: a person "influenced and empowered by the Holy Spirit is responsible in freedom to exercise his will for good."</a:t>
            </a:r>
          </a:p>
          <a:p/>
          <a:p>
            <a:r>
              <a:t>For a Methodist, this teaching removes any ground for boasting and any excuse for passivity. Every good work a member does is done with grace that arrived first, so the credit belongs to God; and because that grace has already arrived, the member is answerable for what is done with it. Wesley preached both halves together, and Article VII holds them in one paragraph.</a:t>
            </a:r>
          </a:p>
        </p:txBody>
      </p:sp>
      <p:sp>
        <p:nvSpPr>
          <p:cNvPr id="4" name="Slide Number Placeholder 3"/>
          <p:cNvSpPr>
            <a:spLocks noGrp="1"/>
          </p:cNvSpPr>
          <p:nvPr>
            <p:ph type="sldNum" idx="5" sz="quarter"/>
          </p:nvPr>
        </p:nvSpPr>
        <p:spPr/>
      </p:sp>
    </p:spTree>
  </p:cSld>
  <p:clrMapOvr>
    <a:masterClrMapping/>
  </p:clrMapOvr>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48 opens the catechism's treatment of the Wesleyan way of salvation, and it does so with the disciples' own question. After Jesus told the rich young man to sell what he had, the disciples asked who then could be saved, and the answer the catechism gives is his: "With men this is impossible, but with God all things are possible" (Matthew 19:26). The questions that follow unfold how God does the impossible, by the stages of grace laid out in ¶102 of the Book of Doctrines and Discipline.</a:t>
            </a:r>
          </a:p>
          <a:p/>
          <a:p>
            <a:r>
              <a:t>The first half of the answer is a plain statement of human helplessness. Paul describes the Ephesians as people who "were dead in your trespasses and sins" and "by nature children of wrath" (Ephesians 2:1, 3). Article VII of the Confession of Faith says the same thing in the church's words: apart from the grace of Christ, humanity is destitute of holiness and inclined to evil. Paul draws the consequence in Galatians: "if righteousness comes through the law, then Christ died for nothing" (Galatians 2:21).</a:t>
            </a:r>
          </a:p>
          <a:p/>
          <a:p>
            <a:r>
              <a:t>The second half of the answer is where the weight falls. God "commends his own love toward us in that while we were still sinners, Christ died for us" (Romans 5:8). The salvation is entirely his gift. God is the one “who saved us and called us with a holy calling, not according to our works but according to his own purpose and grace, which was given to us in Christ Jesus before the ages of time” (2 Timothy 1:9), and he saved us “not by works that we did in righteousness, but according to his own mercy he saved us, through the washing of regeneration and renewal of the Holy Spirit” (Titus 3:5). The references from John's Gospel show what this salvation is: eternal life for "everyone who trusts in him" (John 3:16), a passing "from death to life" (John 5:24), and the promise of Jesus to Martha, "The one who trusts in me, even if he dies, will live" (John 11:25).</a:t>
            </a:r>
          </a:p>
          <a:p/>
          <a:p>
            <a:r>
              <a:t>For a Methodist this answer settles where confidence lives. It does not rest in the strength of one's own resolve or the tidiness of one's record; it rests in a God for whom all things are possible. Salvation begins with him, and the good works that follow are, in Paul's words, works "which God prepared beforehand, that we should walk in them" (Ephesians 2:10).</a:t>
            </a:r>
          </a:p>
        </p:txBody>
      </p:sp>
      <p:sp>
        <p:nvSpPr>
          <p:cNvPr id="4" name="Slide Number Placeholder 3"/>
          <p:cNvSpPr>
            <a:spLocks noGrp="1"/>
          </p:cNvSpPr>
          <p:nvPr>
            <p:ph type="sldNum" idx="5" sz="quarter"/>
          </p:nvPr>
        </p:nvSpPr>
        <p:spPr/>
      </p:sp>
    </p:spTree>
  </p:cSld>
  <p:clrMapOvr>
    <a:masterClrMapping/>
  </p:clrMapOvr>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48 opens the catechism's treatment of the Wesleyan way of salvation, and it does so with the disciples' own question. After Jesus told the rich young man to sell what he had, the disciples asked who then could be saved, and the answer the catechism gives is his: "With men this is impossible, but with God all things are possible" (Matthew 19:26). The questions that follow unfold how God does the impossible, by the stages of grace laid out in ¶102 of the Book of Doctrines and Discipline.</a:t>
            </a:r>
          </a:p>
          <a:p/>
          <a:p>
            <a:r>
              <a:t>The first half of the answer is a plain statement of human helplessness. Paul describes the Ephesians as people who "were dead in your trespasses and sins" and "by nature children of wrath" (Ephesians 2:1, 3). Article VII of the Confession of Faith says the same thing in the church's words: apart from the grace of Christ, humanity is destitute of holiness and inclined to evil. Paul draws the consequence in Galatians: "if righteousness comes through the law, then Christ died for nothing" (Galatians 2:21).</a:t>
            </a:r>
          </a:p>
          <a:p/>
          <a:p>
            <a:r>
              <a:t>The second half of the answer is where the weight falls. God "commends his own love toward us in that while we were still sinners, Christ died for us" (Romans 5:8). The salvation is entirely his gift. God is the one “who saved us and called us with a holy calling, not according to our works but according to his own purpose and grace, which was given to us in Christ Jesus before the ages of time” (2 Timothy 1:9), and he saved us “not by works that we did in righteousness, but according to his own mercy he saved us, through the washing of regeneration and renewal of the Holy Spirit” (Titus 3:5). The references from John's Gospel show what this salvation is: eternal life for "everyone who trusts in him" (John 3:16), a passing "from death to life" (John 5:24), and the promise of Jesus to Martha, "The one who trusts in me, even if he dies, will live" (John 11:25).</a:t>
            </a:r>
          </a:p>
          <a:p/>
          <a:p>
            <a:r>
              <a:t>For a Methodist this answer settles where confidence lives. It does not rest in the strength of one's own resolve or the tidiness of one's record; it rests in a God for whom all things are possible. Salvation begins with him, and the good works that follow are, in Paul's words, works "which God prepared beforehand, that we should walk in them" (Ephesians 2:10).</a:t>
            </a:r>
          </a:p>
        </p:txBody>
      </p:sp>
      <p:sp>
        <p:nvSpPr>
          <p:cNvPr id="4" name="Slide Number Placeholder 3"/>
          <p:cNvSpPr>
            <a:spLocks noGrp="1"/>
          </p:cNvSpPr>
          <p:nvPr>
            <p:ph type="sldNum" idx="5" sz="quarter"/>
          </p:nvPr>
        </p:nvSpPr>
        <p:spPr/>
      </p:sp>
    </p:spTree>
  </p:cSld>
  <p:clrMapOvr>
    <a:masterClrMapping/>
  </p:clrMapOvr>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49 gives the outline for the whole section that follows. The five words of the answer, preventing, convincing, justifying, sanctifying, and glorifying, are the five movements of grace described in ¶102 of the Book of Doctrines and Discipline, which calls this "the classic Wesleyan expression" in which "grace works in numerous ways throughout our lives." The questions that follow take one word each. The older word "preventing" (grace that goes before) is kept because Wesley and the Articles of Religion used it.</a:t>
            </a:r>
          </a:p>
          <a:p/>
          <a:p>
            <a:r>
              <a:t>¶102 says grace "includes the active, empowering presence of God, through the Holy Spirit, enabling believers to trust, love, and serve God." The references show every stage. Preventing grace is the law "written in their hearts, their conscience testifying with them" even among people who never heard Moses (Romans 2:15). Convincing grace is grace that "trains us to renounce ungodliness and worldly desires" (Titus 2:12). Justifying grace is the subject of Romans 3: all "have sinned and fall short of the glory of God," and all who believe "are justified freely by his grace through the redemption that is in Christ Jesus" (Romans 3:23-24). Sanctifying grace makes the believer "a new creation" (2 Corinthians 5:17), breaks the dominion of sin (Romans 6:14), and produces a life in which the one "born of God" no longer practices sin (1 John 3:9). Glorifying grace is the promise that "the God of all grace, who called you to his eternal glory in Christ," will himself "complete, establish, strengthen" his people (1 Peter 5:10).</a:t>
            </a:r>
          </a:p>
          <a:p/>
          <a:p>
            <a:r>
              <a:t>Two of the references guard the doctrine from two opposite errors. Ephesians 2:8-9 rules out any thought that a person earns a stage of this process: salvation is "the gift of God, not from works, so that no one may boast." Philippians 2:12-13 rules out passivity: the believer is told to "work out your own salvation with fear and trembling," and the reason given is that "it is God who is at work in you, both to will and to work for his good pleasure."</a:t>
            </a:r>
          </a:p>
          <a:p/>
          <a:p>
            <a:r>
              <a:t>A Methodist learns this answer to read his own life by it. The stirrings of conscience before conversion, the sorrow over sin, the day of pardon, the slow reshaping of habits and affections, and the hope of resurrection are all one grace from one God. Nothing in that sequence is self-generated, and nothing in it is finished until glory (1 Peter 5:10).</a:t>
            </a:r>
          </a:p>
        </p:txBody>
      </p:sp>
      <p:sp>
        <p:nvSpPr>
          <p:cNvPr id="4" name="Slide Number Placeholder 3"/>
          <p:cNvSpPr>
            <a:spLocks noGrp="1"/>
          </p:cNvSpPr>
          <p:nvPr>
            <p:ph type="sldNum" idx="5" sz="quarter"/>
          </p:nvPr>
        </p:nvSpPr>
        <p:spPr/>
      </p:sp>
    </p:spTree>
  </p:cSld>
  <p:clrMapOvr>
    <a:masterClrMapping/>
  </p:clrMapOvr>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49 gives the outline for the whole section that follows. The five words of the answer, preventing, convincing, justifying, sanctifying, and glorifying, are the five movements of grace described in ¶102 of the Book of Doctrines and Discipline, which calls this "the classic Wesleyan expression" in which "grace works in numerous ways throughout our lives." The questions that follow take one word each. The older word "preventing" (grace that goes before) is kept because Wesley and the Articles of Religion used it.</a:t>
            </a:r>
          </a:p>
          <a:p/>
          <a:p>
            <a:r>
              <a:t>¶102 says grace "includes the active, empowering presence of God, through the Holy Spirit, enabling believers to trust, love, and serve God." The references show every stage. Preventing grace is the law "written in their hearts, their conscience testifying with them" even among people who never heard Moses (Romans 2:15). Convincing grace is grace that "trains us to renounce ungodliness and worldly desires" (Titus 2:12). Justifying grace is the subject of Romans 3: all "have sinned and fall short of the glory of God," and all who believe "are justified freely by his grace through the redemption that is in Christ Jesus" (Romans 3:23-24). Sanctifying grace makes the believer "a new creation" (2 Corinthians 5:17), breaks the dominion of sin (Romans 6:14), and produces a life in which the one "born of God" no longer practices sin (1 John 3:9). Glorifying grace is the promise that "the God of all grace, who called you to his eternal glory in Christ," will himself "complete, establish, strengthen" his people (1 Peter 5:10).</a:t>
            </a:r>
          </a:p>
          <a:p/>
          <a:p>
            <a:r>
              <a:t>Two of the references guard the doctrine from two opposite errors. Ephesians 2:8-9 rules out any thought that a person earns a stage of this process: salvation is "the gift of God, not from works, so that no one may boast." Philippians 2:12-13 rules out passivity: the believer is told to "work out your own salvation with fear and trembling," and the reason given is that "it is God who is at work in you, both to will and to work for his good pleasure."</a:t>
            </a:r>
          </a:p>
          <a:p/>
          <a:p>
            <a:r>
              <a:t>A Methodist learns this answer to read his own life by it. The stirrings of conscience before conversion, the sorrow over sin, the day of pardon, the slow reshaping of habits and affections, and the hope of resurrection are all one grace from one God. Nothing in that sequence is self-generated, and nothing in it is finished until glory (1 Peter 5:10).</a:t>
            </a:r>
          </a:p>
        </p:txBody>
      </p:sp>
      <p:sp>
        <p:nvSpPr>
          <p:cNvPr id="4" name="Slide Number Placeholder 3"/>
          <p:cNvSpPr>
            <a:spLocks noGrp="1"/>
          </p:cNvSpPr>
          <p:nvPr>
            <p:ph type="sldNum" idx="5" sz="quarter"/>
          </p:nvPr>
        </p:nvSpPr>
        <p:spPr/>
      </p:sp>
    </p:spTree>
  </p:cSld>
  <p:clrMapOvr>
    <a:masterClrMapping/>
  </p:clrMapOvr>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50 begins the catechism's walk through the stages of grace named in question 49, and it starts where ¶102 of the Book of Doctrines and Discipline starts. ¶102.3 defines God's "prevenient or preventing grace" as "the first dawning of grace in the soul," a phrase borrowed from Wesley, "mitigating the effects of original sin, even before we are aware of our need for God." The catechism's answer is a close paraphrase of that sentence. The older word "preventing" keeps its Latin sense of going before: this is the grace that arrives before any human response is possible.</a:t>
            </a:r>
          </a:p>
          <a:p/>
          <a:p>
            <a:r>
              <a:t>The question calls the soul "helpless" because it cannot move toward God on its own. Jesus says, "No one is able to come to me unless the Father who sent me draws him" (John 6:44), and "apart from me you can do nothing" (John 15:5). The references answer that the Father does draw, and draws without waiting for merit. Moses tells Israel, “It was not because you were more numerous than all the peoples that the LORD set his affection on you and chose you, for you were the fewest of all the peoples” (Deuteronomy 7:7); they were chosen "because the LORD loved you and kept the oath he swore to your fathers" (Deuteronomy 7:8). The parable of the prodigal shows the same order: "while he was still far off, his father saw him and was moved with compassion, and he ran and fell upon his neck" (Luke 15:20).</a:t>
            </a:r>
          </a:p>
          <a:p/>
          <a:p>
            <a:r>
              <a:t>The catechism also insists that this first grace is universal. Jesus says the Father "causes his sun to rise upon evil ones and upon good ones" (Matthew 5:45). Paul writes that "the grace of God has appeared, saving for all people" (Titus 2:11). Peter says the Lord is "not planning that any should perish but that all should come to repentance" (2 Peter 3:9). ¶102.1 puts it as a celebration of "the universal love of God in affirming that Christ died for all people."</a:t>
            </a:r>
          </a:p>
          <a:p/>
          <a:p>
            <a:r>
              <a:t>This teaching gives a Methodist a way of understanding his own story before conversion and a way of regarding his neighbor. The restlessness, the sense of being sought, the conscience that would not quite go quiet: the church names those as God already at work. And the neighbor who shows no interest in God is someone on whom the sun is still rising and toward whom the Father is still patient (2 Peter 3:9).</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5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5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5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6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6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6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7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7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7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9.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8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8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8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89.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9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9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9.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99.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0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103.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0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0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09.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4.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6.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1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8.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119.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2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23.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4.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6.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27.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8.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9.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0.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3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3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4.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1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3.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6.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3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8.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39.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0.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41.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4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4.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5.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47.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8.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49.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0.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151.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5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4.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4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3.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7863840"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TEACHING SLIDES</a:t>
            </a:r>
          </a:p>
        </p:txBody>
      </p:sp>
      <p:sp>
        <p:nvSpPr>
          <p:cNvPr id="5" name="TextBox 4"/>
          <p:cNvSpPr txBox="1"/>
          <p:nvPr/>
        </p:nvSpPr>
        <p:spPr>
          <a:xfrm>
            <a:off x="731520" y="1463040"/>
            <a:ext cx="7863840" cy="2926080"/>
          </a:xfrm>
          <a:prstGeom prst="rect">
            <a:avLst/>
          </a:prstGeom>
          <a:noFill/>
        </p:spPr>
        <p:txBody>
          <a:bodyPr wrap="square" anchor="ctr" lIns="0" rIns="0" tIns="0" bIns="0">
            <a:spAutoFit/>
          </a:bodyPr>
          <a:lstStyle/>
          <a:p>
            <a:pPr algn="l">
              <a:lnSpc>
                <a:spcPct val="105000"/>
              </a:lnSpc>
            </a:pPr>
            <a:r>
              <a:rPr sz="5000" b="0" i="0">
                <a:solidFill>
                  <a:srgbClr val="FFFFFF"/>
                </a:solidFill>
                <a:latin typeface="Garamond"/>
              </a:rPr>
              <a:t>Catechism for the Global Methodist Church</a:t>
            </a:r>
          </a:p>
        </p:txBody>
      </p:sp>
      <p:sp>
        <p:nvSpPr>
          <p:cNvPr id="6" name="TextBox 5"/>
          <p:cNvSpPr txBox="1"/>
          <p:nvPr/>
        </p:nvSpPr>
        <p:spPr>
          <a:xfrm>
            <a:off x="731520" y="4754880"/>
            <a:ext cx="7863840" cy="91440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All seventy-seven questions</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CATECHISM FOR THE GLOBAL METHODIST CHURCH</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mystery of the Trinity?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one, holy, catholic, and apostolic church.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548640" y="1005840"/>
            <a:ext cx="309163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holy catholic and apostolic church.</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27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4:4-6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 </a:t>
            </a:r>
            <a:r>
              <a:rPr sz="3200" b="0" i="0">
                <a:solidFill>
                  <a:srgbClr val="171512"/>
                </a:solidFill>
                <a:latin typeface="Garamond"/>
              </a:rPr>
              <a:t>One body and one spirit, just as also you were called in one hope of your calling. </a:t>
            </a:r>
            <a:r>
              <a:rPr sz="1600" b="1" i="0">
                <a:solidFill>
                  <a:srgbClr val="B8811A"/>
                </a:solidFill>
                <a:latin typeface="Garamond"/>
              </a:rPr>
              <a:t>5 </a:t>
            </a:r>
            <a:r>
              <a:rPr sz="3200" b="0" i="0">
                <a:solidFill>
                  <a:srgbClr val="171512"/>
                </a:solidFill>
                <a:latin typeface="Garamond"/>
              </a:rPr>
              <a:t>One Lord, one faith, one baptism. </a:t>
            </a:r>
            <a:r>
              <a:rPr sz="1600" b="1" i="0">
                <a:solidFill>
                  <a:srgbClr val="B8811A"/>
                </a:solidFill>
                <a:latin typeface="Garamond"/>
              </a:rPr>
              <a:t>6 </a:t>
            </a:r>
            <a:r>
              <a:rPr sz="3200" b="0" i="0">
                <a:solidFill>
                  <a:srgbClr val="171512"/>
                </a:solidFill>
                <a:latin typeface="Garamond"/>
              </a:rPr>
              <a:t>One God and father of all, the one who is over all and through all and in all.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10:16</a:t>
            </a:r>
          </a:p>
          <a:p>
            <a:pPr algn="l">
              <a:lnSpc>
                <a:spcPct val="105000"/>
              </a:lnSpc>
              <a:spcBef>
                <a:spcPts val="600"/>
              </a:spcBef>
            </a:pPr>
            <a:r>
              <a:rPr sz="1600" b="0" i="0">
                <a:solidFill>
                  <a:srgbClr val="FFFFFF"/>
                </a:solidFill>
                <a:latin typeface="Calibri"/>
              </a:rPr>
              <a:t>1 Corinthians 12:12-13</a:t>
            </a:r>
          </a:p>
          <a:p>
            <a:pPr algn="l">
              <a:lnSpc>
                <a:spcPct val="105000"/>
              </a:lnSpc>
              <a:spcBef>
                <a:spcPts val="600"/>
              </a:spcBef>
            </a:pPr>
            <a:r>
              <a:rPr sz="1600" b="0" i="0">
                <a:solidFill>
                  <a:srgbClr val="FFFFFF"/>
                </a:solidFill>
                <a:latin typeface="Calibri"/>
              </a:rPr>
              <a:t>Ephesians 5:25-27</a:t>
            </a:r>
          </a:p>
          <a:p>
            <a:pPr algn="l">
              <a:lnSpc>
                <a:spcPct val="105000"/>
              </a:lnSpc>
              <a:spcBef>
                <a:spcPts val="600"/>
              </a:spcBef>
            </a:pPr>
            <a:r>
              <a:rPr sz="1600" b="0" i="0">
                <a:solidFill>
                  <a:srgbClr val="FFFFFF"/>
                </a:solidFill>
                <a:latin typeface="Calibri"/>
              </a:rPr>
              <a:t>1 Peter 2:9-10</a:t>
            </a:r>
          </a:p>
          <a:p>
            <a:pPr algn="l">
              <a:lnSpc>
                <a:spcPct val="105000"/>
              </a:lnSpc>
              <a:spcBef>
                <a:spcPts val="600"/>
              </a:spcBef>
            </a:pPr>
            <a:r>
              <a:rPr sz="1600" b="0" i="0">
                <a:solidFill>
                  <a:srgbClr val="FFFFFF"/>
                </a:solidFill>
                <a:latin typeface="Calibri"/>
              </a:rPr>
              <a:t>Revelation 5:9-10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constitutes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constitutes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Christian church is the community of all true believers under the Lordship of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 </a:t>
            </a:r>
            <a:r>
              <a:rPr sz="3200" b="0" i="0">
                <a:solidFill>
                  <a:srgbClr val="171512"/>
                </a:solidFill>
                <a:latin typeface="Garamond"/>
              </a:rPr>
              <a:t>to the assembly of God sanctified in Christ Jesus, that is in Corinth, to those called as holy ones together with all who call on the name of our Lord Jesus Christ in every place of theirs and ours.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28:19-20</a:t>
            </a:r>
          </a:p>
          <a:p>
            <a:pPr algn="l">
              <a:lnSpc>
                <a:spcPct val="105000"/>
              </a:lnSpc>
              <a:spcBef>
                <a:spcPts val="600"/>
              </a:spcBef>
            </a:pPr>
            <a:r>
              <a:rPr sz="1600" b="0" i="0">
                <a:solidFill>
                  <a:srgbClr val="FFFFFF"/>
                </a:solidFill>
                <a:latin typeface="Calibri"/>
              </a:rPr>
              <a:t>Ephesians 2:11-22</a:t>
            </a:r>
          </a:p>
          <a:p>
            <a:pPr algn="l">
              <a:lnSpc>
                <a:spcPct val="105000"/>
              </a:lnSpc>
              <a:spcBef>
                <a:spcPts val="600"/>
              </a:spcBef>
            </a:pPr>
            <a:r>
              <a:rPr sz="1600" b="0" i="0">
                <a:solidFill>
                  <a:srgbClr val="FFFFFF"/>
                </a:solidFill>
                <a:latin typeface="Calibri"/>
              </a:rPr>
              <a:t>Revelation 7:9-10</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1 Corinthians 1:2-3</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the Christian Church is the community of all true believers under the Lordship of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the redemptive fellowship in which the Word of God is preached by those divinely called, and the sacraments are duly administered according to Christ's own appointment.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2:42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42 </a:t>
            </a:r>
            <a:r>
              <a:rPr sz="3200" b="0" i="0">
                <a:solidFill>
                  <a:srgbClr val="171512"/>
                </a:solidFill>
                <a:latin typeface="Garamond"/>
              </a:rPr>
              <a:t>They were continuing in the apostles' teaching and in the fellowship, in the breaking of the bread and in the prayers.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Jeremiah 1:5</a:t>
            </a:r>
          </a:p>
          <a:p>
            <a:pPr algn="l">
              <a:lnSpc>
                <a:spcPct val="105000"/>
              </a:lnSpc>
              <a:spcBef>
                <a:spcPts val="600"/>
              </a:spcBef>
            </a:pPr>
            <a:r>
              <a:rPr sz="1600" b="0" i="0">
                <a:solidFill>
                  <a:srgbClr val="FFFFFF"/>
                </a:solidFill>
                <a:latin typeface="Calibri"/>
              </a:rPr>
              <a:t>1 Corinthians 11:23-27</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Acts 2:41-47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mystery of the Trinity?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Father, Son, and Holy Spirit, distinct but inseparable, eternally one in essence and power.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It is the redemptive fellowship in which the Word of God is preached by men divinely called, and the sacraments are duly administered according to Christ’s own appointment.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does the church exist?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does the church exist?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Under the discipline of the Holy Spirit the church exists for the maintenance of worship, the edification of believers, and the redemption of the world.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4:11-12</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11 </a:t>
            </a:r>
            <a:r>
              <a:rPr sz="2700" b="0" i="0">
                <a:solidFill>
                  <a:srgbClr val="171512"/>
                </a:solidFill>
                <a:latin typeface="Garamond"/>
              </a:rPr>
              <a:t>And he himself gave some as apostles, some as prophets, some as evangelists, and some as shepherds and teachers. </a:t>
            </a:r>
            <a:r>
              <a:rPr sz="1300" b="1" i="0">
                <a:solidFill>
                  <a:srgbClr val="B8811A"/>
                </a:solidFill>
                <a:latin typeface="Garamond"/>
              </a:rPr>
              <a:t>12 </a:t>
            </a:r>
            <a:r>
              <a:rPr sz="2700" b="0" i="0">
                <a:solidFill>
                  <a:srgbClr val="171512"/>
                </a:solidFill>
                <a:latin typeface="Garamond"/>
              </a:rPr>
              <a:t>For the equipping of the saints for the work of ministry, for the building up of the body of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1 Corinthians 12:27-28</a:t>
            </a:r>
          </a:p>
          <a:p>
            <a:pPr algn="l">
              <a:lnSpc>
                <a:spcPct val="105000"/>
              </a:lnSpc>
              <a:spcBef>
                <a:spcPts val="600"/>
              </a:spcBef>
            </a:pPr>
            <a:r>
              <a:rPr sz="1600" b="0" i="0">
                <a:solidFill>
                  <a:srgbClr val="FFFFFF"/>
                </a:solidFill>
                <a:latin typeface="Calibri"/>
              </a:rPr>
              <a:t>1 Corinthians 14:12</a:t>
            </a:r>
          </a:p>
          <a:p>
            <a:pPr algn="l">
              <a:lnSpc>
                <a:spcPct val="105000"/>
              </a:lnSpc>
              <a:spcBef>
                <a:spcPts val="600"/>
              </a:spcBef>
            </a:pPr>
            <a:r>
              <a:rPr sz="1600" b="0" i="0">
                <a:solidFill>
                  <a:srgbClr val="FFFFFF"/>
                </a:solidFill>
                <a:latin typeface="Calibri"/>
              </a:rPr>
              <a:t>Galatians 6:1-2, 6-10</a:t>
            </a:r>
          </a:p>
          <a:p>
            <a:pPr algn="l">
              <a:lnSpc>
                <a:spcPct val="105000"/>
              </a:lnSpc>
              <a:spcBef>
                <a:spcPts val="600"/>
              </a:spcBef>
            </a:pPr>
            <a:r>
              <a:rPr sz="1600" b="0" i="0">
                <a:solidFill>
                  <a:srgbClr val="FFFFFF"/>
                </a:solidFill>
                <a:latin typeface="Calibri"/>
              </a:rPr>
              <a:t>Hebrews 3:12-14</a:t>
            </a:r>
          </a:p>
          <a:p>
            <a:pPr algn="l">
              <a:lnSpc>
                <a:spcPct val="105000"/>
              </a:lnSpc>
              <a:spcBef>
                <a:spcPts val="600"/>
              </a:spcBef>
            </a:pPr>
            <a:r>
              <a:rPr sz="1600" b="0" i="0">
                <a:solidFill>
                  <a:srgbClr val="FFFFFF"/>
                </a:solidFill>
                <a:latin typeface="Calibri"/>
              </a:rPr>
              <a:t>Hebrews 10:23-25</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Ephesians 4:11-16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Under the discipline of the Holy Spirit the Church exists for the maintenance of worship, the edification of believers and the redemption of the world.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it right and good to worship our creator and redeemer?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it right and good to worship our creator and redeemer?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our duty and privilege to bow in adoration, humility, and dedication in the presence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Psalm 95:6-7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6 </a:t>
            </a:r>
            <a:r>
              <a:rPr sz="3200" b="0" i="0">
                <a:solidFill>
                  <a:srgbClr val="171512"/>
                </a:solidFill>
                <a:latin typeface="Garamond"/>
              </a:rPr>
              <a:t>Come, let us bow down and bend the knee; let us bless before the LORD our maker. </a:t>
            </a:r>
            <a:r>
              <a:rPr sz="1600" b="1" i="0">
                <a:solidFill>
                  <a:srgbClr val="B8811A"/>
                </a:solidFill>
                <a:latin typeface="Garamond"/>
              </a:rPr>
              <a:t>7 </a:t>
            </a:r>
            <a:r>
              <a:rPr sz="3200" b="0" i="0">
                <a:solidFill>
                  <a:srgbClr val="171512"/>
                </a:solidFill>
                <a:latin typeface="Garamond"/>
              </a:rPr>
              <a:t>For he is our God, and we are the people of his pasturing and the flock of his hand. Today, if you hear his voice,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92:1-2</a:t>
            </a:r>
          </a:p>
          <a:p>
            <a:pPr algn="l">
              <a:lnSpc>
                <a:spcPct val="105000"/>
              </a:lnSpc>
              <a:spcBef>
                <a:spcPts val="600"/>
              </a:spcBef>
            </a:pPr>
            <a:r>
              <a:rPr sz="1600" b="0" i="0">
                <a:solidFill>
                  <a:srgbClr val="FFFFFF"/>
                </a:solidFill>
                <a:latin typeface="Calibri"/>
              </a:rPr>
              <a:t>Psalm 103:1-5</a:t>
            </a:r>
          </a:p>
          <a:p>
            <a:pPr algn="l">
              <a:lnSpc>
                <a:spcPct val="105000"/>
              </a:lnSpc>
              <a:spcBef>
                <a:spcPts val="600"/>
              </a:spcBef>
            </a:pPr>
            <a:r>
              <a:rPr sz="1600" b="0" i="0">
                <a:solidFill>
                  <a:srgbClr val="FFFFFF"/>
                </a:solidFill>
                <a:latin typeface="Calibri"/>
              </a:rPr>
              <a:t>Psalm 107:1</a:t>
            </a:r>
          </a:p>
          <a:p>
            <a:pPr algn="l">
              <a:lnSpc>
                <a:spcPct val="105000"/>
              </a:lnSpc>
              <a:spcBef>
                <a:spcPts val="600"/>
              </a:spcBef>
            </a:pPr>
            <a:r>
              <a:rPr sz="1600" b="0" i="0">
                <a:solidFill>
                  <a:srgbClr val="FFFFFF"/>
                </a:solidFill>
                <a:latin typeface="Calibri"/>
              </a:rPr>
              <a:t>Philippians 2:9-11</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Revelation 5:9-14</a:t>
            </a:r>
          </a:p>
          <a:p>
            <a:pPr algn="l">
              <a:lnSpc>
                <a:spcPct val="105000"/>
              </a:lnSpc>
              <a:spcBef>
                <a:spcPts val="600"/>
              </a:spcBef>
            </a:pPr>
            <a:r>
              <a:rPr sz="1600" b="0" i="0">
                <a:solidFill>
                  <a:srgbClr val="FFFFFF"/>
                </a:solidFill>
                <a:latin typeface="Calibri"/>
              </a:rPr>
              <a:t>Confession of Faith, Article XIII</a:t>
            </a:r>
          </a:p>
          <a:p>
            <a:pPr algn="l">
              <a:lnSpc>
                <a:spcPct val="105000"/>
              </a:lnSpc>
              <a:spcBef>
                <a:spcPts val="600"/>
              </a:spcBef>
            </a:pPr>
            <a:r>
              <a:rPr sz="1600" b="0" i="0">
                <a:solidFill>
                  <a:srgbClr val="FFFFFF"/>
                </a:solidFill>
                <a:latin typeface="Calibri"/>
              </a:rPr>
              <a:t>Psalm 95:1-7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XIII: Public Worship</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divine worship is the duty and privilege of man who, in the presence of God, bows in adoration, humility and dedication.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is worship essential to the life of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Galatians 4:4-6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4 </a:t>
            </a:r>
            <a:r>
              <a:rPr sz="2700" b="0" i="0">
                <a:solidFill>
                  <a:srgbClr val="171512"/>
                </a:solidFill>
                <a:latin typeface="Garamond"/>
              </a:rPr>
              <a:t>But when the fullness of time had come, God sent forth his Son, born of a woman, born under the law. </a:t>
            </a:r>
            <a:r>
              <a:rPr sz="1300" b="1" i="0">
                <a:solidFill>
                  <a:srgbClr val="B8811A"/>
                </a:solidFill>
                <a:latin typeface="Garamond"/>
              </a:rPr>
              <a:t>5 </a:t>
            </a:r>
            <a:r>
              <a:rPr sz="2700" b="0" i="0">
                <a:solidFill>
                  <a:srgbClr val="171512"/>
                </a:solidFill>
                <a:latin typeface="Garamond"/>
              </a:rPr>
              <a:t>To redeem those who were under the law, so that we might receive adoption as sons. </a:t>
            </a:r>
            <a:r>
              <a:rPr sz="1300" b="1" i="0">
                <a:solidFill>
                  <a:srgbClr val="B8811A"/>
                </a:solidFill>
                <a:latin typeface="Garamond"/>
              </a:rPr>
              <a:t>6 </a:t>
            </a:r>
            <a:r>
              <a:rPr sz="2700" b="0" i="0">
                <a:solidFill>
                  <a:srgbClr val="171512"/>
                </a:solidFill>
                <a:latin typeface="Garamond"/>
              </a:rPr>
              <a:t>And because you are sons, God has sent the Spirit of his Son into our hearts, crying, 'Abba! Father!'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3:21-22</a:t>
            </a:r>
          </a:p>
          <a:p>
            <a:pPr algn="l">
              <a:lnSpc>
                <a:spcPct val="105000"/>
              </a:lnSpc>
              <a:spcBef>
                <a:spcPts val="600"/>
              </a:spcBef>
            </a:pPr>
            <a:r>
              <a:rPr sz="1600" b="0" i="0">
                <a:solidFill>
                  <a:srgbClr val="FFFFFF"/>
                </a:solidFill>
                <a:latin typeface="Calibri"/>
              </a:rPr>
              <a:t>John 15:26</a:t>
            </a:r>
          </a:p>
          <a:p>
            <a:pPr algn="l">
              <a:lnSpc>
                <a:spcPct val="105000"/>
              </a:lnSpc>
              <a:spcBef>
                <a:spcPts val="600"/>
              </a:spcBef>
            </a:pPr>
            <a:r>
              <a:rPr sz="1600" b="0" i="0">
                <a:solidFill>
                  <a:srgbClr val="FFFFFF"/>
                </a:solidFill>
                <a:latin typeface="Calibri"/>
              </a:rPr>
              <a:t>Acts 2:33</a:t>
            </a:r>
          </a:p>
          <a:p>
            <a:pPr algn="l">
              <a:lnSpc>
                <a:spcPct val="105000"/>
              </a:lnSpc>
              <a:spcBef>
                <a:spcPts val="600"/>
              </a:spcBef>
            </a:pPr>
            <a:r>
              <a:rPr sz="1600" b="0" i="0">
                <a:solidFill>
                  <a:srgbClr val="FFFFFF"/>
                </a:solidFill>
                <a:latin typeface="Calibri"/>
              </a:rPr>
              <a:t>Romans 8:9-11</a:t>
            </a:r>
          </a:p>
          <a:p>
            <a:pPr algn="l">
              <a:lnSpc>
                <a:spcPct val="105000"/>
              </a:lnSpc>
              <a:spcBef>
                <a:spcPts val="600"/>
              </a:spcBef>
            </a:pPr>
            <a:r>
              <a:rPr sz="1600" b="0" i="0">
                <a:solidFill>
                  <a:srgbClr val="FFFFFF"/>
                </a:solidFill>
                <a:latin typeface="Calibri"/>
              </a:rPr>
              <a:t>2 Corinthians 13:13-14</a:t>
            </a:r>
          </a:p>
          <a:p>
            <a:pPr algn="l">
              <a:lnSpc>
                <a:spcPct val="105000"/>
              </a:lnSpc>
              <a:spcBef>
                <a:spcPts val="600"/>
              </a:spcBef>
            </a:pPr>
            <a:r>
              <a:rPr sz="1600" b="0" i="0">
                <a:solidFill>
                  <a:srgbClr val="FFFFFF"/>
                </a:solidFill>
                <a:latin typeface="Calibri"/>
              </a:rPr>
              <a:t>Ephesians 2:18</a:t>
            </a:r>
          </a:p>
          <a:p>
            <a:pPr algn="l">
              <a:lnSpc>
                <a:spcPct val="105000"/>
              </a:lnSpc>
              <a:spcBef>
                <a:spcPts val="600"/>
              </a:spcBef>
            </a:pPr>
            <a:r>
              <a:rPr sz="1600" b="0" i="0">
                <a:solidFill>
                  <a:srgbClr val="FFFFFF"/>
                </a:solidFill>
                <a:latin typeface="Calibri"/>
              </a:rPr>
              <a:t>Titus 3:4-6</a:t>
            </a:r>
          </a:p>
          <a:p>
            <a:pPr algn="l">
              <a:lnSpc>
                <a:spcPct val="105000"/>
              </a:lnSpc>
              <a:spcBef>
                <a:spcPts val="600"/>
              </a:spcBef>
            </a:pPr>
            <a:r>
              <a:rPr sz="1600" b="0" i="0">
                <a:solidFill>
                  <a:srgbClr val="FFFFFF"/>
                </a:solidFill>
                <a:latin typeface="Calibri"/>
              </a:rPr>
              <a:t>Hebrews 9:14</a:t>
            </a:r>
          </a:p>
          <a:p>
            <a:pPr algn="l">
              <a:lnSpc>
                <a:spcPct val="105000"/>
              </a:lnSpc>
              <a:spcBef>
                <a:spcPts val="600"/>
              </a:spcBef>
            </a:pPr>
            <a:r>
              <a:rPr sz="1600" b="0" i="0">
                <a:solidFill>
                  <a:srgbClr val="FFFFFF"/>
                </a:solidFill>
                <a:latin typeface="Calibri"/>
              </a:rPr>
              <a:t>1 Peter 1:2</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is worship essential to the life of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assembling of the people of God for worship is necessary to Christian fellowship and spiritual growth.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10:24-25</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24 </a:t>
            </a:r>
            <a:r>
              <a:rPr sz="2700" b="0" i="0">
                <a:solidFill>
                  <a:srgbClr val="171512"/>
                </a:solidFill>
                <a:latin typeface="Garamond"/>
              </a:rPr>
              <a:t>And let us consider how to stir up one another to love and good works, </a:t>
            </a:r>
            <a:r>
              <a:rPr sz="1300" b="1" i="0">
                <a:solidFill>
                  <a:srgbClr val="B8811A"/>
                </a:solidFill>
                <a:latin typeface="Garamond"/>
              </a:rPr>
              <a:t>25 </a:t>
            </a:r>
            <a:r>
              <a:rPr sz="2700" b="0" i="0">
                <a:solidFill>
                  <a:srgbClr val="171512"/>
                </a:solidFill>
                <a:latin typeface="Garamond"/>
              </a:rPr>
              <a:t>not neglecting to meet together, as is the habit of some, but encouraging one another, and all the more as you see the Day drawing near.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Acts 2:41-47, 4:31</a:t>
            </a:r>
          </a:p>
          <a:p>
            <a:pPr algn="l">
              <a:lnSpc>
                <a:spcPct val="105000"/>
              </a:lnSpc>
              <a:spcBef>
                <a:spcPts val="600"/>
              </a:spcBef>
            </a:pPr>
            <a:r>
              <a:rPr sz="1600" b="0" i="0">
                <a:solidFill>
                  <a:srgbClr val="FFFFFF"/>
                </a:solidFill>
                <a:latin typeface="Calibri"/>
              </a:rPr>
              <a:t>Romans 1:11-12</a:t>
            </a:r>
          </a:p>
          <a:p>
            <a:pPr algn="l">
              <a:lnSpc>
                <a:spcPct val="105000"/>
              </a:lnSpc>
              <a:spcBef>
                <a:spcPts val="600"/>
              </a:spcBef>
            </a:pPr>
            <a:r>
              <a:rPr sz="1600" b="0" i="0">
                <a:solidFill>
                  <a:srgbClr val="FFFFFF"/>
                </a:solidFill>
                <a:latin typeface="Calibri"/>
              </a:rPr>
              <a:t>Confession of Faith, Article XIII</a:t>
            </a:r>
          </a:p>
          <a:p>
            <a:pPr algn="l">
              <a:lnSpc>
                <a:spcPct val="105000"/>
              </a:lnSpc>
              <a:spcBef>
                <a:spcPts val="600"/>
              </a:spcBef>
            </a:pPr>
            <a:r>
              <a:rPr sz="1600" b="0" i="0">
                <a:solidFill>
                  <a:srgbClr val="FFFFFF"/>
                </a:solidFill>
                <a:latin typeface="Calibri"/>
              </a:rPr>
              <a:t>Hebrews 10:23-25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XIII: Public Worship</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divine worship is essential to the life of the Church, and that the assembling of the people of God for such worship is necessary to Christian fellowship and spiritual growth.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that there is but one baptism?</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that there is but one baptism?</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acknowledge one baptism for the forgiveness of sins.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548640" y="1005840"/>
            <a:ext cx="4588446"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acknowledge one baptism for the forgiveness of sins.</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33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4:5</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5 </a:t>
            </a:r>
            <a:r>
              <a:rPr sz="4000" b="0" i="0">
                <a:solidFill>
                  <a:srgbClr val="171512"/>
                </a:solidFill>
                <a:latin typeface="Garamond"/>
              </a:rPr>
              <a:t>One Lord, one faith, one baptism.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Ephesians 4:4-6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baptism?</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baptism?</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Baptism signifies entrance into the household of faith and is a symbol of repentance and inner cleansing from sin, a representation of the new birth in Christ Jesus, and a mark of Christian discipleship.</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2:38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38 </a:t>
            </a:r>
            <a:r>
              <a:rPr sz="3200" b="0" i="0">
                <a:solidFill>
                  <a:srgbClr val="171512"/>
                </a:solidFill>
                <a:latin typeface="Garamond"/>
              </a:rPr>
              <a:t>And Peter said to them, 'Repent and be baptized, every one of you, in the name of Jesus Christ for the forgiveness of your sins, and you will receive the gift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6:1-5</a:t>
            </a:r>
          </a:p>
          <a:p>
            <a:pPr algn="l">
              <a:lnSpc>
                <a:spcPct val="105000"/>
              </a:lnSpc>
              <a:spcBef>
                <a:spcPts val="600"/>
              </a:spcBef>
            </a:pPr>
            <a:r>
              <a:rPr sz="1600" b="0" i="0">
                <a:solidFill>
                  <a:srgbClr val="FFFFFF"/>
                </a:solidFill>
                <a:latin typeface="Calibri"/>
              </a:rPr>
              <a:t>1 Corinthians 12:12-13</a:t>
            </a:r>
          </a:p>
          <a:p>
            <a:pPr algn="l">
              <a:lnSpc>
                <a:spcPct val="105000"/>
              </a:lnSpc>
              <a:spcBef>
                <a:spcPts val="600"/>
              </a:spcBef>
            </a:pPr>
            <a:r>
              <a:rPr sz="1600" b="0" i="0">
                <a:solidFill>
                  <a:srgbClr val="FFFFFF"/>
                </a:solidFill>
                <a:latin typeface="Calibri"/>
              </a:rPr>
              <a:t>Galatians 3:27-28</a:t>
            </a:r>
          </a:p>
          <a:p>
            <a:pPr algn="l">
              <a:lnSpc>
                <a:spcPct val="105000"/>
              </a:lnSpc>
              <a:spcBef>
                <a:spcPts val="600"/>
              </a:spcBef>
            </a:pPr>
            <a:r>
              <a:rPr sz="1600" b="0" i="0">
                <a:solidFill>
                  <a:srgbClr val="FFFFFF"/>
                </a:solidFill>
                <a:latin typeface="Calibri"/>
              </a:rPr>
              <a:t>Colossians 2:11-14</a:t>
            </a:r>
          </a:p>
          <a:p>
            <a:pPr algn="l">
              <a:lnSpc>
                <a:spcPct val="105000"/>
              </a:lnSpc>
              <a:spcBef>
                <a:spcPts val="600"/>
              </a:spcBef>
            </a:pPr>
            <a:r>
              <a:rPr sz="1600" b="0" i="0">
                <a:solidFill>
                  <a:srgbClr val="FFFFFF"/>
                </a:solidFill>
                <a:latin typeface="Calibri"/>
              </a:rPr>
              <a:t>Hebrews 10:19-22</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Acts 2:37-39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one God reveals himself as the Trinity: Father, Son and Holy Spirit, distinct but inseparable, eternally one in essence and power.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We believe Baptism signifies entrance into the household of faith, and is a symbol of repentance and inner cleansing from sin, a representation of the new birth in Christ Jesus and a mark of Christian discipleship.</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our greatest hope?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our greatest hope?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look for the resurrection of the dead, and the life of the world to come.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548640" y="1005840"/>
            <a:ext cx="309163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look for the resurrection of the dead, and the life of the world to come. Amen.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35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11:25-26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25 </a:t>
            </a:r>
            <a:r>
              <a:rPr sz="3200" b="0" i="0">
                <a:solidFill>
                  <a:srgbClr val="171512"/>
                </a:solidFill>
                <a:latin typeface="Garamond"/>
              </a:rPr>
              <a:t>Jesus said to her, "I am the resurrection and the life. The one who trusts in me, even if he dies, will live." </a:t>
            </a:r>
            <a:r>
              <a:rPr sz="1600" b="1" i="0">
                <a:solidFill>
                  <a:srgbClr val="B8811A"/>
                </a:solidFill>
                <a:latin typeface="Garamond"/>
              </a:rPr>
              <a:t>26 </a:t>
            </a:r>
            <a:r>
              <a:rPr sz="3200" b="0" i="0">
                <a:solidFill>
                  <a:srgbClr val="171512"/>
                </a:solidFill>
                <a:latin typeface="Garamond"/>
              </a:rPr>
              <a:t>And everyone who lives and trusts in me will never die into the age. Do you believe this?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6:39-40</a:t>
            </a:r>
          </a:p>
          <a:p>
            <a:pPr algn="l">
              <a:lnSpc>
                <a:spcPct val="105000"/>
              </a:lnSpc>
              <a:spcBef>
                <a:spcPts val="600"/>
              </a:spcBef>
            </a:pPr>
            <a:r>
              <a:rPr sz="1600" b="0" i="0">
                <a:solidFill>
                  <a:srgbClr val="FFFFFF"/>
                </a:solidFill>
                <a:latin typeface="Calibri"/>
              </a:rPr>
              <a:t>Romans 6:5-8</a:t>
            </a:r>
          </a:p>
          <a:p>
            <a:pPr algn="l">
              <a:lnSpc>
                <a:spcPct val="105000"/>
              </a:lnSpc>
              <a:spcBef>
                <a:spcPts val="600"/>
              </a:spcBef>
            </a:pPr>
            <a:r>
              <a:rPr sz="1600" b="0" i="0">
                <a:solidFill>
                  <a:srgbClr val="FFFFFF"/>
                </a:solidFill>
                <a:latin typeface="Calibri"/>
              </a:rPr>
              <a:t>Romans 8:22-23</a:t>
            </a:r>
          </a:p>
          <a:p>
            <a:pPr algn="l">
              <a:lnSpc>
                <a:spcPct val="105000"/>
              </a:lnSpc>
              <a:spcBef>
                <a:spcPts val="600"/>
              </a:spcBef>
            </a:pPr>
            <a:r>
              <a:rPr sz="1600" b="0" i="0">
                <a:solidFill>
                  <a:srgbClr val="FFFFFF"/>
                </a:solidFill>
                <a:latin typeface="Calibri"/>
              </a:rPr>
              <a:t>1 Corinthians 15:20-23, 50-55</a:t>
            </a:r>
          </a:p>
          <a:p>
            <a:pPr algn="l">
              <a:lnSpc>
                <a:spcPct val="105000"/>
              </a:lnSpc>
              <a:spcBef>
                <a:spcPts val="600"/>
              </a:spcBef>
            </a:pPr>
            <a:r>
              <a:rPr sz="1600" b="0" i="0">
                <a:solidFill>
                  <a:srgbClr val="FFFFFF"/>
                </a:solidFill>
                <a:latin typeface="Calibri"/>
              </a:rPr>
              <a:t>Philippians 3:10-12, 20-21</a:t>
            </a:r>
          </a:p>
          <a:p>
            <a:pPr algn="l">
              <a:lnSpc>
                <a:spcPct val="105000"/>
              </a:lnSpc>
              <a:spcBef>
                <a:spcPts val="600"/>
              </a:spcBef>
            </a:pPr>
            <a:r>
              <a:rPr sz="1600" b="0" i="0">
                <a:solidFill>
                  <a:srgbClr val="FFFFFF"/>
                </a:solidFill>
                <a:latin typeface="Calibri"/>
              </a:rPr>
              <a:t>1 Thessalonians 4:13-18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are the two ultimate outcomes facing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are the two ultimate outcomes facing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righteous rise to eternal life and the wicked to eternal condemnation.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5:28-29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28 </a:t>
            </a:r>
            <a:r>
              <a:rPr sz="2700" b="0" i="0">
                <a:solidFill>
                  <a:srgbClr val="171512"/>
                </a:solidFill>
                <a:latin typeface="Garamond"/>
              </a:rPr>
              <a:t>Do not marvel at this, because an hour is coming in which all who are in the tombs will hear his voice. </a:t>
            </a:r>
            <a:r>
              <a:rPr sz="1300" b="1" i="0">
                <a:solidFill>
                  <a:srgbClr val="B8811A"/>
                </a:solidFill>
                <a:latin typeface="Garamond"/>
              </a:rPr>
              <a:t>29 </a:t>
            </a:r>
            <a:r>
              <a:rPr sz="2700" b="0" i="0">
                <a:solidFill>
                  <a:srgbClr val="171512"/>
                </a:solidFill>
                <a:latin typeface="Garamond"/>
              </a:rPr>
              <a:t>And those who have done good will come out to the resurrection of life, and those who have done evil to the resurrection of judgment.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13:24-30, 36-43</a:t>
            </a:r>
          </a:p>
          <a:p>
            <a:pPr algn="l">
              <a:lnSpc>
                <a:spcPct val="105000"/>
              </a:lnSpc>
              <a:spcBef>
                <a:spcPts val="600"/>
              </a:spcBef>
            </a:pPr>
            <a:r>
              <a:rPr sz="1600" b="0" i="0">
                <a:solidFill>
                  <a:srgbClr val="FFFFFF"/>
                </a:solidFill>
                <a:latin typeface="Calibri"/>
              </a:rPr>
              <a:t>Matthew 25:31-46</a:t>
            </a:r>
          </a:p>
          <a:p>
            <a:pPr algn="l">
              <a:lnSpc>
                <a:spcPct val="105000"/>
              </a:lnSpc>
              <a:spcBef>
                <a:spcPts val="600"/>
              </a:spcBef>
            </a:pPr>
            <a:r>
              <a:rPr sz="1600" b="0" i="0">
                <a:solidFill>
                  <a:srgbClr val="FFFFFF"/>
                </a:solidFill>
                <a:latin typeface="Calibri"/>
              </a:rPr>
              <a:t>Revelation 20:11-15</a:t>
            </a:r>
          </a:p>
          <a:p>
            <a:pPr algn="l">
              <a:lnSpc>
                <a:spcPct val="105000"/>
              </a:lnSpc>
              <a:spcBef>
                <a:spcPts val="600"/>
              </a:spcBef>
            </a:pPr>
            <a:r>
              <a:rPr sz="1600" b="0" i="0">
                <a:solidFill>
                  <a:srgbClr val="FFFFFF"/>
                </a:solidFill>
                <a:latin typeface="Calibri"/>
              </a:rPr>
              <a:t>Revelation 21:1-8</a:t>
            </a:r>
          </a:p>
          <a:p>
            <a:pPr algn="l">
              <a:lnSpc>
                <a:spcPct val="105000"/>
              </a:lnSpc>
              <a:spcBef>
                <a:spcPts val="600"/>
              </a:spcBef>
            </a:pPr>
            <a:r>
              <a:rPr sz="1600" b="0" i="0">
                <a:solidFill>
                  <a:srgbClr val="FFFFFF"/>
                </a:solidFill>
                <a:latin typeface="Calibri"/>
              </a:rPr>
              <a:t>Revelation 22:1-5</a:t>
            </a:r>
          </a:p>
          <a:p>
            <a:pPr algn="l">
              <a:lnSpc>
                <a:spcPct val="105000"/>
              </a:lnSpc>
              <a:spcBef>
                <a:spcPts val="600"/>
              </a:spcBef>
            </a:pPr>
            <a:r>
              <a:rPr sz="1600" b="0" i="0">
                <a:solidFill>
                  <a:srgbClr val="FFFFFF"/>
                </a:solidFill>
                <a:latin typeface="Calibri"/>
              </a:rPr>
              <a:t>Confession of Faith, Article XII</a:t>
            </a:r>
          </a:p>
          <a:p>
            <a:pPr algn="l">
              <a:lnSpc>
                <a:spcPct val="105000"/>
              </a:lnSpc>
              <a:spcBef>
                <a:spcPts val="600"/>
              </a:spcBef>
            </a:pPr>
            <a:r>
              <a:rPr sz="1600" b="0" i="0">
                <a:solidFill>
                  <a:srgbClr val="FFFFFF"/>
                </a:solidFill>
                <a:latin typeface="Calibri"/>
              </a:rPr>
              <a:t>John 5:25-29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 The Judgment and the Future State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in the resurrection of the dead; the righteous to life eternal and the wicked to endless condemnation.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reason, tradition, or experience sufficient guides for Christian doctrine?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is God Almighty?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reason, tradition, or experience sufficient guides for Christian doctrine?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Whatever is not revealed in or established by the Holy Scriptures is not to be made an article of faith nor is it to be taught as essential to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Colossians 2:8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See to it that no one takes you captive through philosophy and empty deceit according to human tradition, according to the elemental principles of the world and not according to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40:8</a:t>
            </a:r>
          </a:p>
          <a:p>
            <a:pPr algn="l">
              <a:lnSpc>
                <a:spcPct val="105000"/>
              </a:lnSpc>
              <a:spcBef>
                <a:spcPts val="600"/>
              </a:spcBef>
            </a:pPr>
            <a:r>
              <a:rPr sz="1600" b="0" i="0">
                <a:solidFill>
                  <a:srgbClr val="FFFFFF"/>
                </a:solidFill>
                <a:latin typeface="Calibri"/>
              </a:rPr>
              <a:t>2 Kings 17:15</a:t>
            </a:r>
          </a:p>
          <a:p>
            <a:pPr algn="l">
              <a:lnSpc>
                <a:spcPct val="105000"/>
              </a:lnSpc>
              <a:spcBef>
                <a:spcPts val="600"/>
              </a:spcBef>
            </a:pPr>
            <a:r>
              <a:rPr sz="1600" b="0" i="0">
                <a:solidFill>
                  <a:srgbClr val="FFFFFF"/>
                </a:solidFill>
                <a:latin typeface="Calibri"/>
              </a:rPr>
              <a:t>Romans 1:21</a:t>
            </a:r>
          </a:p>
          <a:p>
            <a:pPr algn="l">
              <a:lnSpc>
                <a:spcPct val="105000"/>
              </a:lnSpc>
              <a:spcBef>
                <a:spcPts val="600"/>
              </a:spcBef>
            </a:pPr>
            <a:r>
              <a:rPr sz="1600" b="0" i="0">
                <a:solidFill>
                  <a:srgbClr val="FFFFFF"/>
                </a:solidFill>
                <a:latin typeface="Calibri"/>
              </a:rPr>
              <a:t>Ephesians 4:17-18</a:t>
            </a:r>
          </a:p>
          <a:p>
            <a:pPr algn="l">
              <a:lnSpc>
                <a:spcPct val="105000"/>
              </a:lnSpc>
              <a:spcBef>
                <a:spcPts val="600"/>
              </a:spcBef>
            </a:pPr>
            <a:r>
              <a:rPr sz="1600" b="0" i="0">
                <a:solidFill>
                  <a:srgbClr val="FFFFFF"/>
                </a:solidFill>
                <a:latin typeface="Calibri"/>
              </a:rPr>
              <a:t>2 Timothy 3:16</a:t>
            </a:r>
          </a:p>
          <a:p>
            <a:pPr algn="l">
              <a:lnSpc>
                <a:spcPct val="105000"/>
              </a:lnSpc>
              <a:spcBef>
                <a:spcPts val="600"/>
              </a:spcBef>
            </a:pPr>
            <a:r>
              <a:rPr sz="1600" b="0" i="0">
                <a:solidFill>
                  <a:srgbClr val="FFFFFF"/>
                </a:solidFill>
                <a:latin typeface="Calibri"/>
              </a:rPr>
              <a:t>Confession of Faith, Article IV</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Whatever is not revealed in or established by the Holy Scriptures is not to be made an article of faith nor is it to be taught as essential to salvation.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are the Sacraments?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are the Sacraments?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Sacraments are symbols and pledges of the Christian's profession and of God's love toward us.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26:26-28</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26 </a:t>
            </a:r>
            <a:r>
              <a:rPr sz="2700" b="0" i="0">
                <a:solidFill>
                  <a:srgbClr val="171512"/>
                </a:solidFill>
                <a:latin typeface="Garamond"/>
              </a:rPr>
              <a:t>While they were eating, Jesus took bread, blessed it, broke it, and gave it to the disciples, saying, "Take, eat; this is my body." </a:t>
            </a:r>
            <a:r>
              <a:rPr sz="1300" b="1" i="0">
                <a:solidFill>
                  <a:srgbClr val="B8811A"/>
                </a:solidFill>
                <a:latin typeface="Garamond"/>
              </a:rPr>
              <a:t>27 </a:t>
            </a:r>
            <a:r>
              <a:rPr sz="2700" b="0" i="0">
                <a:solidFill>
                  <a:srgbClr val="171512"/>
                </a:solidFill>
                <a:latin typeface="Garamond"/>
              </a:rPr>
              <a:t>And he took a cup, gave thanks, and gave it to them, saying, "Drink from it, all of you." </a:t>
            </a:r>
            <a:r>
              <a:rPr sz="1300" b="1" i="0">
                <a:solidFill>
                  <a:srgbClr val="B8811A"/>
                </a:solidFill>
                <a:latin typeface="Garamond"/>
              </a:rPr>
              <a:t>28 </a:t>
            </a:r>
            <a:r>
              <a:rPr sz="2700" b="0" i="0">
                <a:solidFill>
                  <a:srgbClr val="171512"/>
                </a:solidFill>
                <a:latin typeface="Garamond"/>
              </a:rPr>
              <a:t>For this is my blood of the covenant, which is poured out for many for the forgiveness of sins.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Luke 22:19-20</a:t>
            </a:r>
          </a:p>
          <a:p>
            <a:pPr algn="l">
              <a:lnSpc>
                <a:spcPct val="105000"/>
              </a:lnSpc>
              <a:spcBef>
                <a:spcPts val="600"/>
              </a:spcBef>
            </a:pPr>
            <a:r>
              <a:rPr sz="1600" b="0" i="0">
                <a:solidFill>
                  <a:srgbClr val="FFFFFF"/>
                </a:solidFill>
                <a:latin typeface="Calibri"/>
              </a:rPr>
              <a:t>John 6:53-59</a:t>
            </a:r>
          </a:p>
          <a:p>
            <a:pPr algn="l">
              <a:lnSpc>
                <a:spcPct val="105000"/>
              </a:lnSpc>
              <a:spcBef>
                <a:spcPts val="600"/>
              </a:spcBef>
            </a:pPr>
            <a:r>
              <a:rPr sz="1600" b="0" i="0">
                <a:solidFill>
                  <a:srgbClr val="FFFFFF"/>
                </a:solidFill>
                <a:latin typeface="Calibri"/>
              </a:rPr>
              <a:t>Acts 2:38</a:t>
            </a:r>
          </a:p>
          <a:p>
            <a:pPr algn="l">
              <a:lnSpc>
                <a:spcPct val="105000"/>
              </a:lnSpc>
              <a:spcBef>
                <a:spcPts val="600"/>
              </a:spcBef>
            </a:pPr>
            <a:r>
              <a:rPr sz="1600" b="0" i="0">
                <a:solidFill>
                  <a:srgbClr val="FFFFFF"/>
                </a:solidFill>
                <a:latin typeface="Calibri"/>
              </a:rPr>
              <a:t>Galatians 3:27</a:t>
            </a:r>
          </a:p>
          <a:p>
            <a:pPr algn="l">
              <a:lnSpc>
                <a:spcPct val="105000"/>
              </a:lnSpc>
              <a:spcBef>
                <a:spcPts val="600"/>
              </a:spcBef>
            </a:pPr>
            <a:r>
              <a:rPr sz="1600" b="0" i="0">
                <a:solidFill>
                  <a:srgbClr val="FFFFFF"/>
                </a:solidFill>
                <a:latin typeface="Calibri"/>
              </a:rPr>
              <a:t>1 Corinthians 10:15-17, 11:23-25</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Sacraments, ordained by Christ, are symbols and pledges of the Christian’s profession and of God’s love toward us.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the Sacraments symbols only?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the Sacraments symbols only?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They are means of grace by which God works invisibly in us, quickening, strengthening and confirming our faith in him.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10:16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The cup of blessing that we bless, is it not a participation in the blood of Christ? The bread that we break, is it not a participation in the body of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Romans 6:3-4</a:t>
            </a:r>
          </a:p>
          <a:p>
            <a:pPr algn="l">
              <a:lnSpc>
                <a:spcPct val="105000"/>
              </a:lnSpc>
              <a:spcBef>
                <a:spcPts val="600"/>
              </a:spcBef>
            </a:pPr>
            <a:r>
              <a:rPr sz="1600" b="0" i="0">
                <a:solidFill>
                  <a:srgbClr val="FFFFFF"/>
                </a:solidFill>
                <a:latin typeface="Calibri"/>
              </a:rPr>
              <a:t>Colossians 2:12</a:t>
            </a:r>
          </a:p>
          <a:p>
            <a:pPr algn="l">
              <a:lnSpc>
                <a:spcPct val="105000"/>
              </a:lnSpc>
              <a:spcBef>
                <a:spcPts val="600"/>
              </a:spcBef>
            </a:pPr>
            <a:r>
              <a:rPr sz="1600" b="0" i="0">
                <a:solidFill>
                  <a:srgbClr val="FFFFFF"/>
                </a:solidFill>
                <a:latin typeface="Calibri"/>
              </a:rPr>
              <a:t>1 Peter 3:20-21</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1 Corinthians 10:15-17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is God Almighty?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infinite in power, wisdom, justice, goodness, and love.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They are means of grace by which God works invisibly in us, quickening, strengthening and confirming our faith in him.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many Sacraments are there?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many Sacraments are there?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Two Sacraments are ordained by Christ our Lord, namely baptism and the Lord's Supper.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28:19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Therefore go and make disciples, baptizing them in the name of the Father and of the Son and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2 Kings 5:14</a:t>
            </a:r>
          </a:p>
          <a:p>
            <a:pPr algn="l">
              <a:lnSpc>
                <a:spcPct val="105000"/>
              </a:lnSpc>
              <a:spcBef>
                <a:spcPts val="600"/>
              </a:spcBef>
            </a:pPr>
            <a:r>
              <a:rPr sz="1600" b="0" i="0">
                <a:solidFill>
                  <a:srgbClr val="FFFFFF"/>
                </a:solidFill>
                <a:latin typeface="Calibri"/>
              </a:rPr>
              <a:t>Isaiah 44:3</a:t>
            </a:r>
          </a:p>
          <a:p>
            <a:pPr algn="l">
              <a:lnSpc>
                <a:spcPct val="105000"/>
              </a:lnSpc>
              <a:spcBef>
                <a:spcPts val="600"/>
              </a:spcBef>
            </a:pPr>
            <a:r>
              <a:rPr sz="1600" b="0" i="0">
                <a:solidFill>
                  <a:srgbClr val="FFFFFF"/>
                </a:solidFill>
                <a:latin typeface="Calibri"/>
              </a:rPr>
              <a:t>Ezekiel 36:25-27</a:t>
            </a:r>
          </a:p>
          <a:p>
            <a:pPr algn="l">
              <a:lnSpc>
                <a:spcPct val="105000"/>
              </a:lnSpc>
              <a:spcBef>
                <a:spcPts val="600"/>
              </a:spcBef>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Matthew 26:26-28</a:t>
            </a:r>
          </a:p>
          <a:p>
            <a:pPr algn="l">
              <a:lnSpc>
                <a:spcPct val="105000"/>
              </a:lnSpc>
              <a:spcBef>
                <a:spcPts val="600"/>
              </a:spcBef>
            </a:pPr>
            <a:r>
              <a:rPr sz="1600" b="0" i="0">
                <a:solidFill>
                  <a:srgbClr val="FFFFFF"/>
                </a:solidFill>
                <a:latin typeface="Calibri"/>
              </a:rPr>
              <a:t>Luke 22:19-20</a:t>
            </a:r>
          </a:p>
          <a:p>
            <a:pPr algn="l">
              <a:lnSpc>
                <a:spcPct val="105000"/>
              </a:lnSpc>
              <a:spcBef>
                <a:spcPts val="600"/>
              </a:spcBef>
            </a:pPr>
            <a:r>
              <a:rPr sz="1600" b="0" i="0">
                <a:solidFill>
                  <a:srgbClr val="FFFFFF"/>
                </a:solidFill>
                <a:latin typeface="Calibri"/>
              </a:rPr>
              <a:t>John 3:5</a:t>
            </a:r>
          </a:p>
          <a:p>
            <a:pPr algn="l">
              <a:lnSpc>
                <a:spcPct val="105000"/>
              </a:lnSpc>
              <a:spcBef>
                <a:spcPts val="600"/>
              </a:spcBef>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Acts 22:16</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Two Sacraments are ordained by Christ our Lord, namely Baptism and the Lord’s Supper.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May we baptize children?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May we baptize children?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We believe children are under the atonement of Christ and as heirs of the Kingdom of God are acceptable subjects for Christian Baptism.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18:16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Jesus summoned them and said, "Permit the children to come to me and do not hinder them, for of such is the kingdom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Acts 10:44-48</a:t>
            </a:r>
          </a:p>
          <a:p>
            <a:pPr algn="l">
              <a:lnSpc>
                <a:spcPct val="105000"/>
              </a:lnSpc>
              <a:spcBef>
                <a:spcPts val="600"/>
              </a:spcBef>
            </a:pPr>
            <a:r>
              <a:rPr sz="1600" b="0" i="0">
                <a:solidFill>
                  <a:srgbClr val="FFFFFF"/>
                </a:solidFill>
                <a:latin typeface="Calibri"/>
              </a:rPr>
              <a:t>Acts 16:15, 30-34</a:t>
            </a:r>
          </a:p>
          <a:p>
            <a:pPr algn="l">
              <a:lnSpc>
                <a:spcPct val="105000"/>
              </a:lnSpc>
              <a:spcBef>
                <a:spcPts val="600"/>
              </a:spcBef>
            </a:pPr>
            <a:r>
              <a:rPr sz="1600" b="0" i="0">
                <a:solidFill>
                  <a:srgbClr val="FFFFFF"/>
                </a:solidFill>
                <a:latin typeface="Calibri"/>
              </a:rPr>
              <a:t>Acts 18:8</a:t>
            </a:r>
          </a:p>
          <a:p>
            <a:pPr algn="l">
              <a:lnSpc>
                <a:spcPct val="105000"/>
              </a:lnSpc>
              <a:spcBef>
                <a:spcPts val="600"/>
              </a:spcBef>
            </a:pPr>
            <a:r>
              <a:rPr sz="1600" b="0" i="0">
                <a:solidFill>
                  <a:srgbClr val="FFFFFF"/>
                </a:solidFill>
                <a:latin typeface="Calibri"/>
              </a:rPr>
              <a:t>1 Corinthians 1:16</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Luke 18:15-17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children are under the atonement of Christ and as heirs of the Kingdom of God are acceptable subjects for Christian Baptism.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Baptism sufficient for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Jeremiah 32:17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17 </a:t>
            </a:r>
            <a:r>
              <a:rPr sz="3200" b="0" i="0">
                <a:solidFill>
                  <a:srgbClr val="171512"/>
                </a:solidFill>
                <a:latin typeface="Garamond"/>
              </a:rPr>
              <a:t>Ah, Lord GOD, behold, you have made the heavens and the earth by your great power and by your outstretched arm; nothing is too difficult for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Job 12:13</a:t>
            </a:r>
          </a:p>
          <a:p>
            <a:pPr algn="l">
              <a:lnSpc>
                <a:spcPct val="105000"/>
              </a:lnSpc>
              <a:spcBef>
                <a:spcPts val="600"/>
              </a:spcBef>
            </a:pPr>
            <a:r>
              <a:rPr sz="1600" b="0" i="0">
                <a:solidFill>
                  <a:srgbClr val="FFFFFF"/>
                </a:solidFill>
                <a:latin typeface="Calibri"/>
              </a:rPr>
              <a:t>Job 42:2</a:t>
            </a:r>
          </a:p>
          <a:p>
            <a:pPr algn="l">
              <a:lnSpc>
                <a:spcPct val="105000"/>
              </a:lnSpc>
              <a:spcBef>
                <a:spcPts val="600"/>
              </a:spcBef>
            </a:pPr>
            <a:r>
              <a:rPr sz="1600" b="0" i="0">
                <a:solidFill>
                  <a:srgbClr val="FFFFFF"/>
                </a:solidFill>
                <a:latin typeface="Calibri"/>
              </a:rPr>
              <a:t>Psalm 89:14</a:t>
            </a:r>
          </a:p>
          <a:p>
            <a:pPr algn="l">
              <a:lnSpc>
                <a:spcPct val="105000"/>
              </a:lnSpc>
              <a:spcBef>
                <a:spcPts val="600"/>
              </a:spcBef>
            </a:pPr>
            <a:r>
              <a:rPr sz="1600" b="0" i="0">
                <a:solidFill>
                  <a:srgbClr val="FFFFFF"/>
                </a:solidFill>
                <a:latin typeface="Calibri"/>
              </a:rPr>
              <a:t>Psalm 107:1</a:t>
            </a:r>
          </a:p>
          <a:p>
            <a:pPr algn="l">
              <a:lnSpc>
                <a:spcPct val="105000"/>
              </a:lnSpc>
              <a:spcBef>
                <a:spcPts val="600"/>
              </a:spcBef>
            </a:pPr>
            <a:r>
              <a:rPr sz="1600" b="0" i="0">
                <a:solidFill>
                  <a:srgbClr val="FFFFFF"/>
                </a:solidFill>
                <a:latin typeface="Calibri"/>
              </a:rPr>
              <a:t>Isaiah 55:9</a:t>
            </a:r>
          </a:p>
          <a:p>
            <a:pPr algn="l">
              <a:lnSpc>
                <a:spcPct val="105000"/>
              </a:lnSpc>
              <a:spcBef>
                <a:spcPts val="600"/>
              </a:spcBef>
            </a:pPr>
            <a:r>
              <a:rPr sz="1600" b="0" i="0">
                <a:solidFill>
                  <a:srgbClr val="FFFFFF"/>
                </a:solidFill>
                <a:latin typeface="Calibri"/>
              </a:rPr>
              <a:t>Matthew 19:26</a:t>
            </a:r>
          </a:p>
          <a:p>
            <a:pPr algn="l">
              <a:lnSpc>
                <a:spcPct val="105000"/>
              </a:lnSpc>
              <a:spcBef>
                <a:spcPts val="600"/>
              </a:spcBef>
            </a:pPr>
            <a:r>
              <a:rPr sz="1600" b="0" i="0">
                <a:solidFill>
                  <a:srgbClr val="FFFFFF"/>
                </a:solidFill>
                <a:latin typeface="Calibri"/>
              </a:rPr>
              <a:t>Luke 1:37, 18:7</a:t>
            </a:r>
          </a:p>
          <a:p>
            <a:pPr algn="l">
              <a:lnSpc>
                <a:spcPct val="105000"/>
              </a:lnSpc>
              <a:spcBef>
                <a:spcPts val="600"/>
              </a:spcBef>
            </a:pPr>
            <a:r>
              <a:rPr sz="1600" b="0" i="0">
                <a:solidFill>
                  <a:srgbClr val="FFFFFF"/>
                </a:solidFill>
                <a:latin typeface="Calibri"/>
              </a:rPr>
              <a:t>Romans 5:8, 11:33-36, 16:27</a:t>
            </a:r>
          </a:p>
          <a:p>
            <a:pPr algn="l">
              <a:lnSpc>
                <a:spcPct val="105000"/>
              </a:lnSpc>
              <a:spcBef>
                <a:spcPts val="600"/>
              </a:spcBef>
            </a:pPr>
            <a:r>
              <a:rPr sz="1600" b="0" i="0">
                <a:solidFill>
                  <a:srgbClr val="FFFFFF"/>
                </a:solidFill>
                <a:latin typeface="Calibri"/>
              </a:rPr>
              <a:t>1 John 4:7-16</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Baptism sufficient for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Baptized children should be nurtured and led to personal acceptance of Christ, and by profession of faith confirm their Baptism.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10:9-10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9 </a:t>
            </a:r>
            <a:r>
              <a:rPr sz="2700" b="0" i="0">
                <a:solidFill>
                  <a:srgbClr val="171512"/>
                </a:solidFill>
                <a:latin typeface="Garamond"/>
              </a:rPr>
              <a:t>That if you confess with your mouth the Lord Jesus and trust in your heart that God raised him out from the dead, you will be saved. </a:t>
            </a:r>
            <a:r>
              <a:rPr sz="1300" b="1" i="0">
                <a:solidFill>
                  <a:srgbClr val="B8811A"/>
                </a:solidFill>
                <a:latin typeface="Garamond"/>
              </a:rPr>
              <a:t>10 </a:t>
            </a:r>
            <a:r>
              <a:rPr sz="2700" b="0" i="0">
                <a:solidFill>
                  <a:srgbClr val="171512"/>
                </a:solidFill>
                <a:latin typeface="Garamond"/>
              </a:rPr>
              <a:t>For with the heart one believes resulting in righteousness, and with the mouth one confesses resulting in salvation.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6:20-25</a:t>
            </a:r>
          </a:p>
          <a:p>
            <a:pPr algn="l">
              <a:lnSpc>
                <a:spcPct val="105000"/>
              </a:lnSpc>
              <a:spcBef>
                <a:spcPts val="600"/>
              </a:spcBef>
            </a:pPr>
            <a:r>
              <a:rPr sz="1600" b="0" i="0">
                <a:solidFill>
                  <a:srgbClr val="FFFFFF"/>
                </a:solidFill>
                <a:latin typeface="Calibri"/>
              </a:rPr>
              <a:t>Mark 16:16</a:t>
            </a:r>
          </a:p>
          <a:p>
            <a:pPr algn="l">
              <a:lnSpc>
                <a:spcPct val="105000"/>
              </a:lnSpc>
              <a:spcBef>
                <a:spcPts val="600"/>
              </a:spcBef>
            </a:pPr>
            <a:r>
              <a:rPr sz="1600" b="0" i="0">
                <a:solidFill>
                  <a:srgbClr val="FFFFFF"/>
                </a:solidFill>
                <a:latin typeface="Calibri"/>
              </a:rPr>
              <a:t>John 1:12</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Acts 2:38</a:t>
            </a:r>
          </a:p>
          <a:p>
            <a:pPr algn="l">
              <a:lnSpc>
                <a:spcPct val="105000"/>
              </a:lnSpc>
              <a:spcBef>
                <a:spcPts val="600"/>
              </a:spcBef>
            </a:pPr>
            <a:r>
              <a:rPr sz="1600" b="0" i="0">
                <a:solidFill>
                  <a:srgbClr val="FFFFFF"/>
                </a:solidFill>
                <a:latin typeface="Calibri"/>
              </a:rPr>
              <a:t>Acts 16:29-34</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Romans 10:9-11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They should be nurtured and led to personal acceptance of Christ, and by profession of faith confirm their Baptism.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Lord's Supper?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Lord's Supper?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Lord's Supper is a means of grace, a representation of our redemption, a remembrance of the sufferings and death of Christ, and a token of love and union which Christians have with Christ and with one another.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22:19-20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19 </a:t>
            </a:r>
            <a:r>
              <a:rPr sz="2700" b="0" i="0">
                <a:solidFill>
                  <a:srgbClr val="171512"/>
                </a:solidFill>
                <a:latin typeface="Garamond"/>
              </a:rPr>
              <a:t>And after taking bread and giving thanks he broke it and gave it to them, saying, This is my body which is given for you; do this in remembrance of me. </a:t>
            </a:r>
            <a:r>
              <a:rPr sz="1300" b="1" i="0">
                <a:solidFill>
                  <a:srgbClr val="B8811A"/>
                </a:solidFill>
                <a:latin typeface="Garamond"/>
              </a:rPr>
              <a:t>20 </a:t>
            </a:r>
            <a:r>
              <a:rPr sz="2700" b="0" i="0">
                <a:solidFill>
                  <a:srgbClr val="171512"/>
                </a:solidFill>
                <a:latin typeface="Garamond"/>
              </a:rPr>
              <a:t>And likewise the cup after supper, saying, This cup is the new covenant in my blood which is poured out for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Matthew 26:26-28</a:t>
            </a:r>
          </a:p>
          <a:p>
            <a:pPr algn="l">
              <a:lnSpc>
                <a:spcPct val="105000"/>
              </a:lnSpc>
              <a:spcBef>
                <a:spcPts val="600"/>
              </a:spcBef>
            </a:pPr>
            <a:r>
              <a:rPr sz="1600" b="0" i="0">
                <a:solidFill>
                  <a:srgbClr val="FFFFFF"/>
                </a:solidFill>
                <a:latin typeface="Calibri"/>
              </a:rPr>
              <a:t>John 6:53-59</a:t>
            </a:r>
          </a:p>
          <a:p>
            <a:pPr algn="l">
              <a:lnSpc>
                <a:spcPct val="105000"/>
              </a:lnSpc>
              <a:spcBef>
                <a:spcPts val="600"/>
              </a:spcBef>
            </a:pPr>
            <a:r>
              <a:rPr sz="1600" b="0" i="0">
                <a:solidFill>
                  <a:srgbClr val="FFFFFF"/>
                </a:solidFill>
                <a:latin typeface="Calibri"/>
              </a:rPr>
              <a:t>1 Corinthians 10:16-17</a:t>
            </a:r>
          </a:p>
          <a:p>
            <a:pPr algn="l">
              <a:lnSpc>
                <a:spcPct val="105000"/>
              </a:lnSpc>
              <a:spcBef>
                <a:spcPts val="600"/>
              </a:spcBef>
            </a:pPr>
            <a:r>
              <a:rPr sz="1600" b="0" i="0">
                <a:solidFill>
                  <a:srgbClr val="FFFFFF"/>
                </a:solidFill>
                <a:latin typeface="Calibri"/>
              </a:rPr>
              <a:t>1 Corinthians 11:23-25</a:t>
            </a:r>
          </a:p>
          <a:p>
            <a:pPr algn="l">
              <a:lnSpc>
                <a:spcPct val="105000"/>
              </a:lnSpc>
              <a:spcBef>
                <a:spcPts val="600"/>
              </a:spcBef>
            </a:pPr>
            <a:r>
              <a:rPr sz="1600" b="0" i="0">
                <a:solidFill>
                  <a:srgbClr val="FFFFFF"/>
                </a:solidFill>
                <a:latin typeface="Calibri"/>
              </a:rPr>
              <a:t>Galatians 3:27</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We believe the Lord’s Supper is a representation of our redemption, a memorial of the sufferings and death of Christ, and a token of love and union which Christians have with Christ and with one another.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 we encounter Christ at the Lord's Supper?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 we encounter Christ at the Lord's Supper?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Those who rightly, worthily, and in faith eat the broken bread and drink the blessed cup partake of the body and blood of Christ in a spiritual manner until he comes.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11:26-28</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26 </a:t>
            </a:r>
            <a:r>
              <a:rPr sz="2700" b="0" i="0">
                <a:solidFill>
                  <a:srgbClr val="171512"/>
                </a:solidFill>
                <a:latin typeface="Garamond"/>
              </a:rPr>
              <a:t>For as often as you eat this bread and drink the cup, you proclaim the death of the Lord until he comes. </a:t>
            </a:r>
            <a:r>
              <a:rPr sz="1300" b="1" i="0">
                <a:solidFill>
                  <a:srgbClr val="B8811A"/>
                </a:solidFill>
                <a:latin typeface="Garamond"/>
              </a:rPr>
              <a:t>27 </a:t>
            </a:r>
            <a:r>
              <a:rPr sz="2700" b="0" i="0">
                <a:solidFill>
                  <a:srgbClr val="171512"/>
                </a:solidFill>
                <a:latin typeface="Garamond"/>
              </a:rPr>
              <a:t>Therefore whoever eats the bread or drinks the cup of the Lord in an unworthy manner will be guilty of the body and blood of the Lord. </a:t>
            </a:r>
            <a:r>
              <a:rPr sz="1300" b="1" i="0">
                <a:solidFill>
                  <a:srgbClr val="B8811A"/>
                </a:solidFill>
                <a:latin typeface="Garamond"/>
              </a:rPr>
              <a:t>28 </a:t>
            </a:r>
            <a:r>
              <a:rPr sz="2700" b="0" i="0">
                <a:solidFill>
                  <a:srgbClr val="171512"/>
                </a:solidFill>
                <a:latin typeface="Garamond"/>
              </a:rPr>
              <a:t>Let a person examine himself, and so eat of the bread and drink of the cup.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24:28-32</a:t>
            </a:r>
          </a:p>
          <a:p>
            <a:pPr algn="l">
              <a:lnSpc>
                <a:spcPct val="105000"/>
              </a:lnSpc>
              <a:spcBef>
                <a:spcPts val="600"/>
              </a:spcBef>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1 Corinthians 11:23-29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is infinite in power, wisdom, justice, goodness and love, and rules with gracious regard for the well-being and salvation of men, to the glory of his name.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Those who rightly, worthily and in faith eat the broken bread and drink the blessed cup partake of the body and blood of Christ in a spiritual manner until he comes.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there other means of grace?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there other means of grace?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Among them are prayer and searching the Scriptures.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7:7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7 </a:t>
            </a:r>
            <a:r>
              <a:rPr sz="4000" b="0" i="0">
                <a:solidFill>
                  <a:srgbClr val="171512"/>
                </a:solidFill>
                <a:latin typeface="Garamond"/>
              </a:rPr>
              <a:t>Ask, and it will be given to you; seek, and you will find; knock, and it will be opened to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11:13, 18:1-5</a:t>
            </a:r>
          </a:p>
          <a:p>
            <a:pPr algn="l">
              <a:lnSpc>
                <a:spcPct val="105000"/>
              </a:lnSpc>
              <a:spcBef>
                <a:spcPts val="600"/>
              </a:spcBef>
            </a:pPr>
            <a:r>
              <a:rPr sz="1600" b="0" i="0">
                <a:solidFill>
                  <a:srgbClr val="FFFFFF"/>
                </a:solidFill>
                <a:latin typeface="Calibri"/>
              </a:rPr>
              <a:t>John 5:39</a:t>
            </a:r>
          </a:p>
          <a:p>
            <a:pPr algn="l">
              <a:lnSpc>
                <a:spcPct val="105000"/>
              </a:lnSpc>
              <a:spcBef>
                <a:spcPts val="600"/>
              </a:spcBef>
            </a:pPr>
            <a:r>
              <a:rPr sz="1600" b="0" i="0">
                <a:solidFill>
                  <a:srgbClr val="FFFFFF"/>
                </a:solidFill>
                <a:latin typeface="Calibri"/>
              </a:rPr>
              <a:t>Acts 17:11-12</a:t>
            </a:r>
          </a:p>
          <a:p>
            <a:pPr algn="l">
              <a:lnSpc>
                <a:spcPct val="105000"/>
              </a:lnSpc>
              <a:spcBef>
                <a:spcPts val="600"/>
              </a:spcBef>
            </a:pPr>
            <a:r>
              <a:rPr sz="1600" b="0" i="0">
                <a:solidFill>
                  <a:srgbClr val="FFFFFF"/>
                </a:solidFill>
                <a:latin typeface="Calibri"/>
              </a:rPr>
              <a:t>2 Timothy 3:15-17</a:t>
            </a:r>
          </a:p>
          <a:p>
            <a:pPr algn="l">
              <a:lnSpc>
                <a:spcPct val="105000"/>
              </a:lnSpc>
              <a:spcBef>
                <a:spcPts val="600"/>
              </a:spcBef>
            </a:pPr>
            <a:r>
              <a:rPr sz="1600" b="0" i="0">
                <a:solidFill>
                  <a:srgbClr val="FFFFFF"/>
                </a:solidFill>
                <a:latin typeface="Calibri"/>
              </a:rPr>
              <a:t>James 1:5, 5:13-18</a:t>
            </a:r>
          </a:p>
          <a:p>
            <a:pPr algn="l">
              <a:lnSpc>
                <a:spcPct val="105000"/>
              </a:lnSpc>
              <a:spcBef>
                <a:spcPts val="600"/>
              </a:spcBef>
            </a:pPr>
            <a:r>
              <a:rPr sz="1600" b="0" i="0">
                <a:solidFill>
                  <a:srgbClr val="FFFFFF"/>
                </a:solidFill>
                <a:latin typeface="Calibri"/>
              </a:rPr>
              <a:t>Matthew 7:7-8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natural state of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natural state of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believe humanity is fallen from righteousness and, apart from the grace of our Lord Jesus Christ, is destitute of holiness and inclined to evil.</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Genesis 6:5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5 </a:t>
            </a:r>
            <a:r>
              <a:rPr sz="3200" b="0" i="0">
                <a:solidFill>
                  <a:srgbClr val="171512"/>
                </a:solidFill>
                <a:latin typeface="Garamond"/>
              </a:rPr>
              <a:t>And the LORD saw that the wickedness of man was great on the earth, and that every intention of the thoughts of his heart was only evil continually.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51:5</a:t>
            </a:r>
          </a:p>
          <a:p>
            <a:pPr algn="l">
              <a:lnSpc>
                <a:spcPct val="105000"/>
              </a:lnSpc>
              <a:spcBef>
                <a:spcPts val="600"/>
              </a:spcBef>
            </a:pPr>
            <a:r>
              <a:rPr sz="1600" b="0" i="0">
                <a:solidFill>
                  <a:srgbClr val="FFFFFF"/>
                </a:solidFill>
                <a:latin typeface="Calibri"/>
              </a:rPr>
              <a:t>Ecclesiastes 9:3</a:t>
            </a:r>
          </a:p>
          <a:p>
            <a:pPr algn="l">
              <a:lnSpc>
                <a:spcPct val="105000"/>
              </a:lnSpc>
              <a:spcBef>
                <a:spcPts val="600"/>
              </a:spcBef>
            </a:pPr>
            <a:r>
              <a:rPr sz="1600" b="0" i="0">
                <a:solidFill>
                  <a:srgbClr val="FFFFFF"/>
                </a:solidFill>
                <a:latin typeface="Calibri"/>
              </a:rPr>
              <a:t>Jeremiah 17:9-10</a:t>
            </a:r>
          </a:p>
          <a:p>
            <a:pPr algn="l">
              <a:lnSpc>
                <a:spcPct val="105000"/>
              </a:lnSpc>
              <a:spcBef>
                <a:spcPts val="600"/>
              </a:spcBef>
            </a:pPr>
            <a:r>
              <a:rPr sz="1600" b="0" i="0">
                <a:solidFill>
                  <a:srgbClr val="FFFFFF"/>
                </a:solidFill>
                <a:latin typeface="Calibri"/>
              </a:rPr>
              <a:t>Romans 3:23</a:t>
            </a:r>
          </a:p>
          <a:p>
            <a:pPr algn="l">
              <a:lnSpc>
                <a:spcPct val="105000"/>
              </a:lnSpc>
              <a:spcBef>
                <a:spcPts val="600"/>
              </a:spcBef>
            </a:pPr>
            <a:r>
              <a:rPr sz="1600" b="0" i="0">
                <a:solidFill>
                  <a:srgbClr val="FFFFFF"/>
                </a:solidFill>
                <a:latin typeface="Calibri"/>
              </a:rPr>
              <a:t>Romans 5:12-14</a:t>
            </a:r>
          </a:p>
          <a:p>
            <a:pPr algn="l">
              <a:lnSpc>
                <a:spcPct val="105000"/>
              </a:lnSpc>
              <a:spcBef>
                <a:spcPts val="600"/>
              </a:spcBef>
            </a:pPr>
            <a:r>
              <a:rPr sz="1600" b="0" i="0">
                <a:solidFill>
                  <a:srgbClr val="FFFFFF"/>
                </a:solidFill>
                <a:latin typeface="Calibri"/>
              </a:rPr>
              <a:t>Ephesians 2:1-3</a:t>
            </a:r>
          </a:p>
          <a:p>
            <a:pPr algn="l">
              <a:lnSpc>
                <a:spcPct val="105000"/>
              </a:lnSpc>
              <a:spcBef>
                <a:spcPts val="600"/>
              </a:spcBef>
            </a:pPr>
            <a:r>
              <a:rPr sz="1600" b="0" i="0">
                <a:solidFill>
                  <a:srgbClr val="FFFFFF"/>
                </a:solidFill>
                <a:latin typeface="Calibri"/>
              </a:rPr>
              <a:t>1 John 1:8</a:t>
            </a:r>
          </a:p>
          <a:p>
            <a:pPr algn="l">
              <a:lnSpc>
                <a:spcPct val="105000"/>
              </a:lnSpc>
              <a:spcBef>
                <a:spcPts val="600"/>
              </a:spcBef>
            </a:pPr>
            <a:r>
              <a:rPr sz="1600" b="0" i="0">
                <a:solidFill>
                  <a:srgbClr val="FFFFFF"/>
                </a:solidFill>
                <a:latin typeface="Calibri"/>
              </a:rPr>
              <a:t>Confession of Faith, Article VII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man is fallen from righteousness and, apart from the grace of our Lord Jesus Christ, is destitute of holiness and inclined to evil.</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free ourselves from the misery of this condition?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free ourselves from the misery of this condition?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In our own strength, without divine grace, we cannot do good works pleasing and acceptable to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God's relation to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7:18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18 </a:t>
            </a:r>
            <a:r>
              <a:rPr sz="3200" b="0" i="0">
                <a:solidFill>
                  <a:srgbClr val="171512"/>
                </a:solidFill>
                <a:latin typeface="Garamond"/>
              </a:rPr>
              <a:t>For I know that nothing good dwells in me, that is, in my flesh. For the desire to do good is present with me, but the ability to carry it out is not.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51:5</a:t>
            </a:r>
          </a:p>
          <a:p>
            <a:pPr algn="l">
              <a:lnSpc>
                <a:spcPct val="105000"/>
              </a:lnSpc>
              <a:spcBef>
                <a:spcPts val="600"/>
              </a:spcBef>
            </a:pPr>
            <a:r>
              <a:rPr sz="1600" b="0" i="0">
                <a:solidFill>
                  <a:srgbClr val="FFFFFF"/>
                </a:solidFill>
                <a:latin typeface="Calibri"/>
              </a:rPr>
              <a:t>John 6:63</a:t>
            </a:r>
          </a:p>
          <a:p>
            <a:pPr algn="l">
              <a:lnSpc>
                <a:spcPct val="105000"/>
              </a:lnSpc>
              <a:spcBef>
                <a:spcPts val="600"/>
              </a:spcBef>
            </a:pPr>
            <a:r>
              <a:rPr sz="1600" b="0" i="0">
                <a:solidFill>
                  <a:srgbClr val="FFFFFF"/>
                </a:solidFill>
                <a:latin typeface="Calibri"/>
              </a:rPr>
              <a:t>Galatians 5:17</a:t>
            </a:r>
          </a:p>
          <a:p>
            <a:pPr algn="l">
              <a:lnSpc>
                <a:spcPct val="105000"/>
              </a:lnSpc>
              <a:spcBef>
                <a:spcPts val="600"/>
              </a:spcBef>
            </a:pPr>
            <a:r>
              <a:rPr sz="1600" b="0" i="0">
                <a:solidFill>
                  <a:srgbClr val="FFFFFF"/>
                </a:solidFill>
                <a:latin typeface="Calibri"/>
              </a:rPr>
              <a:t>Ephesians 2:1</a:t>
            </a:r>
          </a:p>
          <a:p>
            <a:pPr algn="l">
              <a:lnSpc>
                <a:spcPct val="105000"/>
              </a:lnSpc>
              <a:spcBef>
                <a:spcPts val="600"/>
              </a:spcBef>
            </a:pPr>
            <a:r>
              <a:rPr sz="1600" b="0" i="0">
                <a:solidFill>
                  <a:srgbClr val="FFFFFF"/>
                </a:solidFill>
                <a:latin typeface="Calibri"/>
              </a:rPr>
              <a:t>Confession of Faith, Article VII</a:t>
            </a:r>
          </a:p>
          <a:p>
            <a:pPr algn="l">
              <a:lnSpc>
                <a:spcPct val="105000"/>
              </a:lnSpc>
              <a:spcBef>
                <a:spcPts val="600"/>
              </a:spcBef>
            </a:pPr>
            <a:r>
              <a:rPr sz="1600" b="0" i="0">
                <a:solidFill>
                  <a:srgbClr val="FFFFFF"/>
                </a:solidFill>
                <a:latin typeface="Calibri"/>
              </a:rPr>
              <a:t>Romans 7:14-24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In his own strength, without divine grace, man cannot do good works pleasing and acceptable to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then can be saved?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then can be saved?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With mortals it is impossible, but with God all things are possible.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19:26</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26 </a:t>
            </a:r>
            <a:r>
              <a:rPr sz="4000" b="0" i="0">
                <a:solidFill>
                  <a:srgbClr val="171512"/>
                </a:solidFill>
                <a:latin typeface="Garamond"/>
              </a:rPr>
              <a:t>Jesus looked at them and said, With men this is impossible, but with God all things are possible.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3:5, 16, 36</a:t>
            </a:r>
          </a:p>
          <a:p>
            <a:pPr algn="l">
              <a:lnSpc>
                <a:spcPct val="105000"/>
              </a:lnSpc>
              <a:spcBef>
                <a:spcPts val="600"/>
              </a:spcBef>
            </a:pPr>
            <a:r>
              <a:rPr sz="1600" b="0" i="0">
                <a:solidFill>
                  <a:srgbClr val="FFFFFF"/>
                </a:solidFill>
                <a:latin typeface="Calibri"/>
              </a:rPr>
              <a:t>John 5:24</a:t>
            </a:r>
          </a:p>
          <a:p>
            <a:pPr algn="l">
              <a:lnSpc>
                <a:spcPct val="105000"/>
              </a:lnSpc>
              <a:spcBef>
                <a:spcPts val="600"/>
              </a:spcBef>
            </a:pPr>
            <a:r>
              <a:rPr sz="1600" b="0" i="0">
                <a:solidFill>
                  <a:srgbClr val="FFFFFF"/>
                </a:solidFill>
                <a:latin typeface="Calibri"/>
              </a:rPr>
              <a:t>John 6:40</a:t>
            </a:r>
          </a:p>
          <a:p>
            <a:pPr algn="l">
              <a:lnSpc>
                <a:spcPct val="105000"/>
              </a:lnSpc>
              <a:spcBef>
                <a:spcPts val="600"/>
              </a:spcBef>
            </a:pPr>
            <a:r>
              <a:rPr sz="1600" b="0" i="0">
                <a:solidFill>
                  <a:srgbClr val="FFFFFF"/>
                </a:solidFill>
                <a:latin typeface="Calibri"/>
              </a:rPr>
              <a:t>John 8:51</a:t>
            </a:r>
          </a:p>
          <a:p>
            <a:pPr algn="l">
              <a:lnSpc>
                <a:spcPct val="105000"/>
              </a:lnSpc>
              <a:spcBef>
                <a:spcPts val="600"/>
              </a:spcBef>
            </a:pPr>
            <a:r>
              <a:rPr sz="1600" b="0" i="0">
                <a:solidFill>
                  <a:srgbClr val="FFFFFF"/>
                </a:solidFill>
                <a:latin typeface="Calibri"/>
              </a:rPr>
              <a:t>John 11:25-26</a:t>
            </a:r>
          </a:p>
          <a:p>
            <a:pPr algn="l">
              <a:lnSpc>
                <a:spcPct val="105000"/>
              </a:lnSpc>
              <a:spcBef>
                <a:spcPts val="600"/>
              </a:spcBef>
            </a:pPr>
            <a:r>
              <a:rPr sz="1600" b="0" i="0">
                <a:solidFill>
                  <a:srgbClr val="FFFFFF"/>
                </a:solidFill>
                <a:latin typeface="Calibri"/>
              </a:rPr>
              <a:t>Romans 5:8</a:t>
            </a:r>
          </a:p>
          <a:p>
            <a:pPr algn="l">
              <a:lnSpc>
                <a:spcPct val="105000"/>
              </a:lnSpc>
              <a:spcBef>
                <a:spcPts val="600"/>
              </a:spcBef>
            </a:pPr>
            <a:r>
              <a:rPr sz="1600" b="0" i="0">
                <a:solidFill>
                  <a:srgbClr val="FFFFFF"/>
                </a:solidFill>
                <a:latin typeface="Calibri"/>
              </a:rPr>
              <a:t>Galatians 2:21</a:t>
            </a:r>
          </a:p>
          <a:p>
            <a:pPr algn="l">
              <a:lnSpc>
                <a:spcPct val="105000"/>
              </a:lnSpc>
              <a:spcBef>
                <a:spcPts val="600"/>
              </a:spcBef>
            </a:pPr>
            <a:r>
              <a:rPr sz="1600" b="0" i="0">
                <a:solidFill>
                  <a:srgbClr val="FFFFFF"/>
                </a:solidFill>
                <a:latin typeface="Calibri"/>
              </a:rPr>
              <a:t>Ephesians 2:1-10</a:t>
            </a:r>
          </a:p>
          <a:p>
            <a:pPr algn="l">
              <a:lnSpc>
                <a:spcPct val="105000"/>
              </a:lnSpc>
              <a:spcBef>
                <a:spcPts val="600"/>
              </a:spcBef>
            </a:pPr>
            <a:r>
              <a:rPr sz="1600" b="0" i="0">
                <a:solidFill>
                  <a:srgbClr val="FFFFFF"/>
                </a:solidFill>
                <a:latin typeface="Calibri"/>
              </a:rPr>
              <a:t>2 Timothy 1:9</a:t>
            </a:r>
          </a:p>
          <a:p>
            <a:pPr algn="l">
              <a:lnSpc>
                <a:spcPct val="105000"/>
              </a:lnSpc>
              <a:spcBef>
                <a:spcPts val="600"/>
              </a:spcBef>
            </a:pPr>
            <a:r>
              <a:rPr sz="1600" b="0" i="0">
                <a:solidFill>
                  <a:srgbClr val="FFFFFF"/>
                </a:solidFill>
                <a:latin typeface="Calibri"/>
              </a:rPr>
              <a:t>Titus 3:5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save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save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By his preventing, convincing, justifying, sanctifying, and glorifying grace.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Titus 2:11-12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11 </a:t>
            </a:r>
            <a:r>
              <a:rPr sz="3200" b="0" i="0">
                <a:solidFill>
                  <a:srgbClr val="171512"/>
                </a:solidFill>
                <a:latin typeface="Garamond"/>
              </a:rPr>
              <a:t>For the grace of God has appeared, saving for all people. </a:t>
            </a:r>
            <a:r>
              <a:rPr sz="1600" b="1" i="0">
                <a:solidFill>
                  <a:srgbClr val="B8811A"/>
                </a:solidFill>
                <a:latin typeface="Garamond"/>
              </a:rPr>
              <a:t>12 </a:t>
            </a:r>
            <a:r>
              <a:rPr sz="3200" b="0" i="0">
                <a:solidFill>
                  <a:srgbClr val="171512"/>
                </a:solidFill>
                <a:latin typeface="Garamond"/>
              </a:rPr>
              <a:t>It trains us to renounce ungodliness and worldly desires and to live self-controlled, upright, and godly lives in the present age.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Romans 2:14-16</a:t>
            </a:r>
          </a:p>
          <a:p>
            <a:pPr algn="l">
              <a:lnSpc>
                <a:spcPct val="105000"/>
              </a:lnSpc>
              <a:spcBef>
                <a:spcPts val="600"/>
              </a:spcBef>
            </a:pPr>
            <a:r>
              <a:rPr sz="1300" b="0" i="0">
                <a:solidFill>
                  <a:srgbClr val="FFFFFF"/>
                </a:solidFill>
                <a:latin typeface="Calibri"/>
              </a:rPr>
              <a:t>Romans 3:21-26</a:t>
            </a:r>
          </a:p>
          <a:p>
            <a:pPr algn="l">
              <a:lnSpc>
                <a:spcPct val="105000"/>
              </a:lnSpc>
              <a:spcBef>
                <a:spcPts val="600"/>
              </a:spcBef>
            </a:pPr>
            <a:r>
              <a:rPr sz="1300" b="0" i="0">
                <a:solidFill>
                  <a:srgbClr val="FFFFFF"/>
                </a:solidFill>
                <a:latin typeface="Calibri"/>
              </a:rPr>
              <a:t>Romans 5:15</a:t>
            </a:r>
          </a:p>
          <a:p>
            <a:pPr algn="l">
              <a:lnSpc>
                <a:spcPct val="105000"/>
              </a:lnSpc>
              <a:spcBef>
                <a:spcPts val="600"/>
              </a:spcBef>
            </a:pPr>
            <a:r>
              <a:rPr sz="1300" b="0" i="0">
                <a:solidFill>
                  <a:srgbClr val="FFFFFF"/>
                </a:solidFill>
                <a:latin typeface="Calibri"/>
              </a:rPr>
              <a:t>Romans 6:14</a:t>
            </a:r>
          </a:p>
          <a:p>
            <a:pPr algn="l">
              <a:lnSpc>
                <a:spcPct val="105000"/>
              </a:lnSpc>
              <a:spcBef>
                <a:spcPts val="600"/>
              </a:spcBef>
            </a:pPr>
            <a:r>
              <a:rPr sz="1300" b="0" i="0">
                <a:solidFill>
                  <a:srgbClr val="FFFFFF"/>
                </a:solidFill>
                <a:latin typeface="Calibri"/>
              </a:rPr>
              <a:t>2 Corinthians 5:17</a:t>
            </a:r>
          </a:p>
          <a:p>
            <a:pPr algn="l">
              <a:lnSpc>
                <a:spcPct val="105000"/>
              </a:lnSpc>
              <a:spcBef>
                <a:spcPts val="600"/>
              </a:spcBef>
            </a:pPr>
            <a:r>
              <a:rPr sz="1300" b="0" i="0">
                <a:solidFill>
                  <a:srgbClr val="FFFFFF"/>
                </a:solidFill>
                <a:latin typeface="Calibri"/>
              </a:rPr>
              <a:t>Galatians 2:21</a:t>
            </a:r>
          </a:p>
          <a:p>
            <a:pPr algn="l">
              <a:lnSpc>
                <a:spcPct val="105000"/>
              </a:lnSpc>
              <a:spcBef>
                <a:spcPts val="600"/>
              </a:spcBef>
            </a:pPr>
            <a:r>
              <a:rPr sz="1300" b="0" i="0">
                <a:solidFill>
                  <a:srgbClr val="FFFFFF"/>
                </a:solidFill>
                <a:latin typeface="Calibri"/>
              </a:rPr>
              <a:t>Ephesians 2:8-9</a:t>
            </a:r>
          </a:p>
          <a:p>
            <a:pPr algn="l">
              <a:lnSpc>
                <a:spcPct val="105000"/>
              </a:lnSpc>
              <a:spcBef>
                <a:spcPts val="600"/>
              </a:spcBef>
            </a:pPr>
            <a:r>
              <a:rPr sz="1300" b="0" i="0">
                <a:solidFill>
                  <a:srgbClr val="FFFFFF"/>
                </a:solidFill>
                <a:latin typeface="Calibri"/>
              </a:rPr>
              <a:t>Philippians 2:12-13</a:t>
            </a:r>
          </a:p>
          <a:p>
            <a:pPr algn="l">
              <a:lnSpc>
                <a:spcPct val="105000"/>
              </a:lnSpc>
              <a:spcBef>
                <a:spcPts val="600"/>
              </a:spcBef>
            </a:pPr>
            <a:r>
              <a:rPr sz="1300" b="0" i="0">
                <a:solidFill>
                  <a:srgbClr val="FFFFFF"/>
                </a:solidFill>
                <a:latin typeface="Calibri"/>
              </a:rPr>
              <a:t>2 Timothy 1:9</a:t>
            </a:r>
          </a:p>
          <a:p>
            <a:pPr algn="l">
              <a:lnSpc>
                <a:spcPct val="105000"/>
              </a:lnSpc>
              <a:spcBef>
                <a:spcPts val="600"/>
              </a:spcBef>
            </a:pPr>
            <a:r>
              <a:rPr sz="1300" b="0" i="0">
                <a:solidFill>
                  <a:srgbClr val="FFFFFF"/>
                </a:solidFill>
                <a:latin typeface="Calibri"/>
              </a:rPr>
              <a:t>Titus 3:4-7</a:t>
            </a:r>
          </a:p>
          <a:p>
            <a:pPr algn="l">
              <a:lnSpc>
                <a:spcPct val="105000"/>
              </a:lnSpc>
              <a:spcBef>
                <a:spcPts val="600"/>
              </a:spcBef>
            </a:pPr>
            <a:r>
              <a:rPr sz="1300" b="0" i="0">
                <a:solidFill>
                  <a:srgbClr val="FFFFFF"/>
                </a:solidFill>
                <a:latin typeface="Calibri"/>
              </a:rPr>
              <a:t>Hebrews 10:22</a:t>
            </a:r>
          </a:p>
          <a:p>
            <a:pPr algn="l">
              <a:lnSpc>
                <a:spcPct val="105000"/>
              </a:lnSpc>
              <a:spcBef>
                <a:spcPts val="600"/>
              </a:spcBef>
            </a:pPr>
            <a:r>
              <a:rPr sz="1300" b="0" i="0">
                <a:solidFill>
                  <a:srgbClr val="FFFFFF"/>
                </a:solidFill>
                <a:latin typeface="Calibri"/>
              </a:rPr>
              <a:t>1 Peter 4:10</a:t>
            </a:r>
          </a:p>
          <a:p>
            <a:pPr algn="l">
              <a:lnSpc>
                <a:spcPct val="105000"/>
              </a:lnSpc>
              <a:spcBef>
                <a:spcPts val="600"/>
              </a:spcBef>
            </a:pPr>
            <a:r>
              <a:rPr sz="1300" b="0" i="0">
                <a:solidFill>
                  <a:srgbClr val="FFFFFF"/>
                </a:solidFill>
                <a:latin typeface="Calibri"/>
              </a:rPr>
              <a:t>1 Peter 5:10</a:t>
            </a:r>
          </a:p>
          <a:p>
            <a:pPr algn="l">
              <a:lnSpc>
                <a:spcPct val="105000"/>
              </a:lnSpc>
              <a:spcBef>
                <a:spcPts val="600"/>
              </a:spcBef>
            </a:pPr>
            <a:r>
              <a:rPr sz="1300" b="0" i="0">
                <a:solidFill>
                  <a:srgbClr val="FFFFFF"/>
                </a:solidFill>
                <a:latin typeface="Calibri"/>
              </a:rPr>
              <a:t>1 John 3:9</a:t>
            </a:r>
          </a:p>
          <a:p>
            <a:pPr algn="l">
              <a:lnSpc>
                <a:spcPct val="105000"/>
              </a:lnSpc>
              <a:spcBef>
                <a:spcPts val="600"/>
              </a:spcBef>
            </a:pPr>
            <a:r>
              <a:rPr sz="1300" b="0" i="0">
                <a:solidFill>
                  <a:srgbClr val="FFFFFF"/>
                </a:solidFill>
                <a:latin typeface="Calibri"/>
              </a:rPr>
              <a:t>Titus 2:11-14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grace dawn in the helpless soul?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grace dawn in the helpless soul?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preventing (or prevenient) grace lightens the effects of original sin even before we are aware of our need for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God's relation to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Creator, Sovereign, and Preserver of all things.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6:44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44 </a:t>
            </a:r>
            <a:r>
              <a:rPr sz="3200" b="0" i="0">
                <a:solidFill>
                  <a:srgbClr val="171512"/>
                </a:solidFill>
                <a:latin typeface="Garamond"/>
              </a:rPr>
              <a:t>No one is able to come to me unless the Father who sent me draws him, and I will raise him up on the last day.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4:37</a:t>
            </a:r>
          </a:p>
          <a:p>
            <a:pPr algn="l">
              <a:lnSpc>
                <a:spcPct val="105000"/>
              </a:lnSpc>
              <a:spcBef>
                <a:spcPts val="600"/>
              </a:spcBef>
            </a:pPr>
            <a:r>
              <a:rPr sz="1600" b="0" i="0">
                <a:solidFill>
                  <a:srgbClr val="FFFFFF"/>
                </a:solidFill>
                <a:latin typeface="Calibri"/>
              </a:rPr>
              <a:t>Deuteronomy 7:6-8</a:t>
            </a:r>
          </a:p>
          <a:p>
            <a:pPr algn="l">
              <a:lnSpc>
                <a:spcPct val="105000"/>
              </a:lnSpc>
              <a:spcBef>
                <a:spcPts val="600"/>
              </a:spcBef>
            </a:pPr>
            <a:r>
              <a:rPr sz="1600" b="0" i="0">
                <a:solidFill>
                  <a:srgbClr val="FFFFFF"/>
                </a:solidFill>
                <a:latin typeface="Calibri"/>
              </a:rPr>
              <a:t>Deuteronomy 14:2</a:t>
            </a:r>
          </a:p>
          <a:p>
            <a:pPr algn="l">
              <a:lnSpc>
                <a:spcPct val="105000"/>
              </a:lnSpc>
              <a:spcBef>
                <a:spcPts val="600"/>
              </a:spcBef>
            </a:pPr>
            <a:r>
              <a:rPr sz="1600" b="0" i="0">
                <a:solidFill>
                  <a:srgbClr val="FFFFFF"/>
                </a:solidFill>
                <a:latin typeface="Calibri"/>
              </a:rPr>
              <a:t>Matthew 5:45</a:t>
            </a:r>
          </a:p>
          <a:p>
            <a:pPr algn="l">
              <a:lnSpc>
                <a:spcPct val="105000"/>
              </a:lnSpc>
              <a:spcBef>
                <a:spcPts val="600"/>
              </a:spcBef>
            </a:pPr>
            <a:r>
              <a:rPr sz="1600" b="0" i="0">
                <a:solidFill>
                  <a:srgbClr val="FFFFFF"/>
                </a:solidFill>
                <a:latin typeface="Calibri"/>
              </a:rPr>
              <a:t>Luke 15:20</a:t>
            </a:r>
          </a:p>
          <a:p>
            <a:pPr algn="l">
              <a:lnSpc>
                <a:spcPct val="105000"/>
              </a:lnSpc>
              <a:spcBef>
                <a:spcPts val="600"/>
              </a:spcBef>
            </a:pPr>
            <a:r>
              <a:rPr sz="1600" b="0" i="0">
                <a:solidFill>
                  <a:srgbClr val="FFFFFF"/>
                </a:solidFill>
                <a:latin typeface="Calibri"/>
              </a:rPr>
              <a:t>John 15:5</a:t>
            </a:r>
          </a:p>
          <a:p>
            <a:pPr algn="l">
              <a:lnSpc>
                <a:spcPct val="105000"/>
              </a:lnSpc>
              <a:spcBef>
                <a:spcPts val="600"/>
              </a:spcBef>
            </a:pPr>
            <a:r>
              <a:rPr sz="1600" b="0" i="0">
                <a:solidFill>
                  <a:srgbClr val="FFFFFF"/>
                </a:solidFill>
                <a:latin typeface="Calibri"/>
              </a:rPr>
              <a:t>2 Peter 3:9</a:t>
            </a:r>
          </a:p>
          <a:p>
            <a:pPr algn="l">
              <a:lnSpc>
                <a:spcPct val="105000"/>
              </a:lnSpc>
              <a:spcBef>
                <a:spcPts val="600"/>
              </a:spcBef>
            </a:pPr>
            <a:r>
              <a:rPr sz="1600" b="0" i="0">
                <a:solidFill>
                  <a:srgbClr val="FFFFFF"/>
                </a:solidFill>
                <a:latin typeface="Calibri"/>
              </a:rPr>
              <a:t>Titus 2:11-12</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God’s prevenient or preventing grace refers to “the first dawning of grace in the soul,” mitigating the effects of original sin, even before we are aware of our need for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preventing grace lighten the effects of original sin?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preventing grace lighten the effects of original sin?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prevents the full consequences of our alienation from God and awakens conscience, giving an initial sense of God and the first inclinations toward life in its fullest sense.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16:14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14 </a:t>
            </a:r>
            <a:r>
              <a:rPr sz="3200" b="0" i="0">
                <a:solidFill>
                  <a:srgbClr val="171512"/>
                </a:solidFill>
                <a:latin typeface="Garamond"/>
              </a:rPr>
              <a:t>A woman named Lydia, a dealer in purple from the city of Thyatira, who worshiped God, was listening; the Lord opened her heart to pay attention to what was spoken by Paul.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24:45</a:t>
            </a:r>
          </a:p>
          <a:p>
            <a:pPr algn="l">
              <a:lnSpc>
                <a:spcPct val="105000"/>
              </a:lnSpc>
              <a:spcBef>
                <a:spcPts val="600"/>
              </a:spcBef>
            </a:pPr>
            <a:r>
              <a:rPr sz="1600" b="0" i="0">
                <a:solidFill>
                  <a:srgbClr val="FFFFFF"/>
                </a:solidFill>
                <a:latin typeface="Calibri"/>
              </a:rPr>
              <a:t>John 6:37</a:t>
            </a:r>
          </a:p>
          <a:p>
            <a:pPr algn="l">
              <a:lnSpc>
                <a:spcPct val="105000"/>
              </a:lnSpc>
              <a:spcBef>
                <a:spcPts val="600"/>
              </a:spcBef>
            </a:pPr>
            <a:r>
              <a:rPr sz="1600" b="0" i="0">
                <a:solidFill>
                  <a:srgbClr val="FFFFFF"/>
                </a:solidFill>
                <a:latin typeface="Calibri"/>
              </a:rPr>
              <a:t>John 12:32</a:t>
            </a:r>
          </a:p>
          <a:p>
            <a:pPr algn="l">
              <a:lnSpc>
                <a:spcPct val="105000"/>
              </a:lnSpc>
              <a:spcBef>
                <a:spcPts val="600"/>
              </a:spcBef>
            </a:pPr>
            <a:r>
              <a:rPr sz="1600" b="0" i="0">
                <a:solidFill>
                  <a:srgbClr val="FFFFFF"/>
                </a:solidFill>
                <a:latin typeface="Calibri"/>
              </a:rPr>
              <a:t>Romans 8:7-8</a:t>
            </a:r>
          </a:p>
          <a:p>
            <a:pPr algn="l">
              <a:lnSpc>
                <a:spcPct val="105000"/>
              </a:lnSpc>
              <a:spcBef>
                <a:spcPts val="600"/>
              </a:spcBef>
            </a:pPr>
            <a:r>
              <a:rPr sz="1600" b="0" i="0">
                <a:solidFill>
                  <a:srgbClr val="FFFFFF"/>
                </a:solidFill>
                <a:latin typeface="Calibri"/>
              </a:rPr>
              <a:t>1 Corinthians 2:14</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It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preventing grace re-establish the freedom of the will?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preventing grace re-establish the freedom of the will?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While in our bound and helpless state, preventing grace breaks through and enables genuine response to God's further grace.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2:37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37 </a:t>
            </a:r>
            <a:r>
              <a:rPr sz="3200" b="0" i="0">
                <a:solidFill>
                  <a:srgbClr val="171512"/>
                </a:solidFill>
                <a:latin typeface="Garamond"/>
              </a:rPr>
              <a:t>Now when they heard, they were pierced in the heart, and said to Peter and the remaining apostles, 'What shall we do, men, brothers?'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2 Kings 6:17, 20</a:t>
            </a:r>
          </a:p>
          <a:p>
            <a:pPr algn="l">
              <a:lnSpc>
                <a:spcPct val="105000"/>
              </a:lnSpc>
              <a:spcBef>
                <a:spcPts val="600"/>
              </a:spcBef>
            </a:pPr>
            <a:r>
              <a:rPr sz="1600" b="0" i="0">
                <a:solidFill>
                  <a:srgbClr val="FFFFFF"/>
                </a:solidFill>
                <a:latin typeface="Calibri"/>
              </a:rPr>
              <a:t>John 16:8-11</a:t>
            </a:r>
          </a:p>
          <a:p>
            <a:pPr algn="l">
              <a:lnSpc>
                <a:spcPct val="105000"/>
              </a:lnSpc>
              <a:spcBef>
                <a:spcPts val="600"/>
              </a:spcBef>
            </a:pPr>
            <a:r>
              <a:rPr sz="1600" b="0" i="0">
                <a:solidFill>
                  <a:srgbClr val="FFFFFF"/>
                </a:solidFill>
                <a:latin typeface="Calibri"/>
              </a:rPr>
              <a:t>Acts 8:31</a:t>
            </a:r>
          </a:p>
          <a:p>
            <a:pPr algn="l">
              <a:lnSpc>
                <a:spcPct val="105000"/>
              </a:lnSpc>
              <a:spcBef>
                <a:spcPts val="600"/>
              </a:spcBef>
            </a:pPr>
            <a:r>
              <a:rPr sz="1600" b="0" i="0">
                <a:solidFill>
                  <a:srgbClr val="FFFFFF"/>
                </a:solidFill>
                <a:latin typeface="Calibri"/>
              </a:rPr>
              <a:t>Acts 15:8</a:t>
            </a:r>
          </a:p>
          <a:p>
            <a:pPr algn="l">
              <a:lnSpc>
                <a:spcPct val="105000"/>
              </a:lnSpc>
              <a:spcBef>
                <a:spcPts val="600"/>
              </a:spcBef>
            </a:pPr>
            <a:r>
              <a:rPr sz="1600" b="0" i="0">
                <a:solidFill>
                  <a:srgbClr val="FFFFFF"/>
                </a:solidFill>
                <a:latin typeface="Calibri"/>
              </a:rPr>
              <a:t>Acts 16:30</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Received prior to our ability to respond, preventing grace enables genuine response to the continuing work of God’s grace.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Nehemiah 9:6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6 </a:t>
            </a:r>
            <a:r>
              <a:rPr sz="2700" b="0" i="0">
                <a:solidFill>
                  <a:srgbClr val="171512"/>
                </a:solidFill>
                <a:latin typeface="Garamond"/>
              </a:rPr>
              <a:t>You are he, the LORD, alone; you made the heavens, the heavens of the heavens, and all their host, the earth and all that is upon it, the seas and all that is in them; and you give life to all of them, and the host of the heavens bows down to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Genesis 1:1-31</a:t>
            </a:r>
          </a:p>
          <a:p>
            <a:pPr algn="l">
              <a:lnSpc>
                <a:spcPct val="105000"/>
              </a:lnSpc>
              <a:spcBef>
                <a:spcPts val="600"/>
              </a:spcBef>
            </a:pPr>
            <a:r>
              <a:rPr sz="1600" b="0" i="0">
                <a:solidFill>
                  <a:srgbClr val="FFFFFF"/>
                </a:solidFill>
                <a:latin typeface="Calibri"/>
              </a:rPr>
              <a:t>Deuteronomy 4:39</a:t>
            </a:r>
          </a:p>
          <a:p>
            <a:pPr algn="l">
              <a:lnSpc>
                <a:spcPct val="105000"/>
              </a:lnSpc>
              <a:spcBef>
                <a:spcPts val="600"/>
              </a:spcBef>
            </a:pPr>
            <a:r>
              <a:rPr sz="1600" b="0" i="0">
                <a:solidFill>
                  <a:srgbClr val="FFFFFF"/>
                </a:solidFill>
                <a:latin typeface="Calibri"/>
              </a:rPr>
              <a:t>1 Kings 8:23</a:t>
            </a:r>
          </a:p>
          <a:p>
            <a:pPr algn="l">
              <a:lnSpc>
                <a:spcPct val="105000"/>
              </a:lnSpc>
              <a:spcBef>
                <a:spcPts val="600"/>
              </a:spcBef>
            </a:pPr>
            <a:r>
              <a:rPr sz="1600" b="0" i="0">
                <a:solidFill>
                  <a:srgbClr val="FFFFFF"/>
                </a:solidFill>
                <a:latin typeface="Calibri"/>
              </a:rPr>
              <a:t>Psalm 8:1</a:t>
            </a:r>
          </a:p>
          <a:p>
            <a:pPr algn="l">
              <a:lnSpc>
                <a:spcPct val="105000"/>
              </a:lnSpc>
              <a:spcBef>
                <a:spcPts val="600"/>
              </a:spcBef>
            </a:pPr>
            <a:r>
              <a:rPr sz="1600" b="0" i="0">
                <a:solidFill>
                  <a:srgbClr val="FFFFFF"/>
                </a:solidFill>
                <a:latin typeface="Calibri"/>
              </a:rPr>
              <a:t>Proverbs 16:9</a:t>
            </a:r>
          </a:p>
          <a:p>
            <a:pPr algn="l">
              <a:lnSpc>
                <a:spcPct val="105000"/>
              </a:lnSpc>
              <a:spcBef>
                <a:spcPts val="600"/>
              </a:spcBef>
            </a:pPr>
            <a:r>
              <a:rPr sz="1600" b="0" i="0">
                <a:solidFill>
                  <a:srgbClr val="FFFFFF"/>
                </a:solidFill>
                <a:latin typeface="Calibri"/>
              </a:rPr>
              <a:t>Isaiah 44:24</a:t>
            </a:r>
          </a:p>
          <a:p>
            <a:pPr algn="l">
              <a:lnSpc>
                <a:spcPct val="105000"/>
              </a:lnSpc>
              <a:spcBef>
                <a:spcPts val="600"/>
              </a:spcBef>
            </a:pPr>
            <a:r>
              <a:rPr sz="1600" b="0" i="0">
                <a:solidFill>
                  <a:srgbClr val="FFFFFF"/>
                </a:solidFill>
                <a:latin typeface="Calibri"/>
              </a:rPr>
              <a:t>Acts 17:24</a:t>
            </a:r>
          </a:p>
          <a:p>
            <a:pPr algn="l">
              <a:lnSpc>
                <a:spcPct val="105000"/>
              </a:lnSpc>
              <a:spcBef>
                <a:spcPts val="600"/>
              </a:spcBef>
            </a:pPr>
            <a:r>
              <a:rPr sz="1600" b="0" i="0">
                <a:solidFill>
                  <a:srgbClr val="FFFFFF"/>
                </a:solidFill>
                <a:latin typeface="Calibri"/>
              </a:rPr>
              <a:t>Romans 8:28</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God determine all human actions?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God determine all human actions?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Influenced and empowered by the Holy Spirit, humans are responsible in freedom to exercise their wills for good.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Deuteronomy 30:19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I have called to witness against you today the heaven and the earth; the life and the death I have set before you, the blessing and the curse; therefore choose life, that you and your seed may live.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2:16-17</a:t>
            </a:r>
          </a:p>
          <a:p>
            <a:pPr algn="l">
              <a:lnSpc>
                <a:spcPct val="105000"/>
              </a:lnSpc>
              <a:spcBef>
                <a:spcPts val="600"/>
              </a:spcBef>
            </a:pPr>
            <a:r>
              <a:rPr sz="1300" b="0" i="0">
                <a:solidFill>
                  <a:srgbClr val="FFFFFF"/>
                </a:solidFill>
                <a:latin typeface="Calibri"/>
              </a:rPr>
              <a:t>Joshua 24:14-15</a:t>
            </a:r>
          </a:p>
          <a:p>
            <a:pPr algn="l">
              <a:lnSpc>
                <a:spcPct val="105000"/>
              </a:lnSpc>
              <a:spcBef>
                <a:spcPts val="600"/>
              </a:spcBef>
            </a:pPr>
            <a:r>
              <a:rPr sz="1300" b="0" i="0">
                <a:solidFill>
                  <a:srgbClr val="FFFFFF"/>
                </a:solidFill>
                <a:latin typeface="Calibri"/>
              </a:rPr>
              <a:t>2 Chronicles 7:14</a:t>
            </a:r>
          </a:p>
          <a:p>
            <a:pPr algn="l">
              <a:lnSpc>
                <a:spcPct val="105000"/>
              </a:lnSpc>
              <a:spcBef>
                <a:spcPts val="600"/>
              </a:spcBef>
            </a:pPr>
            <a:r>
              <a:rPr sz="1300" b="0" i="0">
                <a:solidFill>
                  <a:srgbClr val="FFFFFF"/>
                </a:solidFill>
                <a:latin typeface="Calibri"/>
              </a:rPr>
              <a:t>Isaiah 55:6-7</a:t>
            </a:r>
          </a:p>
          <a:p>
            <a:pPr algn="l">
              <a:lnSpc>
                <a:spcPct val="105000"/>
              </a:lnSpc>
              <a:spcBef>
                <a:spcPts val="600"/>
              </a:spcBef>
            </a:pPr>
            <a:r>
              <a:rPr sz="1300" b="0" i="0">
                <a:solidFill>
                  <a:srgbClr val="FFFFFF"/>
                </a:solidFill>
                <a:latin typeface="Calibri"/>
              </a:rPr>
              <a:t>Matthew 16:24</a:t>
            </a:r>
          </a:p>
          <a:p>
            <a:pPr algn="l">
              <a:lnSpc>
                <a:spcPct val="105000"/>
              </a:lnSpc>
              <a:spcBef>
                <a:spcPts val="600"/>
              </a:spcBef>
            </a:pPr>
            <a:r>
              <a:rPr sz="1300" b="0" i="0">
                <a:solidFill>
                  <a:srgbClr val="FFFFFF"/>
                </a:solidFill>
                <a:latin typeface="Calibri"/>
              </a:rPr>
              <a:t>Mark 1:17</a:t>
            </a:r>
          </a:p>
          <a:p>
            <a:pPr algn="l">
              <a:lnSpc>
                <a:spcPct val="105000"/>
              </a:lnSpc>
              <a:spcBef>
                <a:spcPts val="600"/>
              </a:spcBef>
            </a:pPr>
            <a:r>
              <a:rPr sz="1300" b="0" i="0">
                <a:solidFill>
                  <a:srgbClr val="FFFFFF"/>
                </a:solidFill>
                <a:latin typeface="Calibri"/>
              </a:rPr>
              <a:t>John 1:12-13</a:t>
            </a:r>
          </a:p>
          <a:p>
            <a:pPr algn="l">
              <a:lnSpc>
                <a:spcPct val="105000"/>
              </a:lnSpc>
              <a:spcBef>
                <a:spcPts val="600"/>
              </a:spcBef>
            </a:pPr>
            <a:r>
              <a:rPr sz="1300" b="0" i="0">
                <a:solidFill>
                  <a:srgbClr val="FFFFFF"/>
                </a:solidFill>
                <a:latin typeface="Calibri"/>
              </a:rPr>
              <a:t>John 7:17</a:t>
            </a:r>
          </a:p>
          <a:p>
            <a:pPr algn="l">
              <a:lnSpc>
                <a:spcPct val="105000"/>
              </a:lnSpc>
              <a:spcBef>
                <a:spcPts val="600"/>
              </a:spcBef>
            </a:pPr>
            <a:r>
              <a:rPr sz="1300" b="0" i="0">
                <a:solidFill>
                  <a:srgbClr val="FFFFFF"/>
                </a:solidFill>
                <a:latin typeface="Calibri"/>
              </a:rPr>
              <a:t>Romans 10:8-9</a:t>
            </a:r>
          </a:p>
          <a:p>
            <a:pPr algn="l">
              <a:lnSpc>
                <a:spcPct val="105000"/>
              </a:lnSpc>
              <a:spcBef>
                <a:spcPts val="600"/>
              </a:spcBef>
            </a:pPr>
            <a:r>
              <a:rPr sz="1300" b="0" i="0">
                <a:solidFill>
                  <a:srgbClr val="FFFFFF"/>
                </a:solidFill>
                <a:latin typeface="Calibri"/>
              </a:rPr>
              <a:t>1 Corinthians 10:13</a:t>
            </a:r>
          </a:p>
          <a:p>
            <a:pPr algn="l">
              <a:lnSpc>
                <a:spcPct val="105000"/>
              </a:lnSpc>
              <a:spcBef>
                <a:spcPts val="600"/>
              </a:spcBef>
            </a:pPr>
            <a:r>
              <a:rPr sz="1300" b="0" i="0">
                <a:solidFill>
                  <a:srgbClr val="FFFFFF"/>
                </a:solidFill>
                <a:latin typeface="Calibri"/>
              </a:rPr>
              <a:t>2 Peter 3:9</a:t>
            </a:r>
          </a:p>
          <a:p>
            <a:pPr algn="l">
              <a:lnSpc>
                <a:spcPct val="105000"/>
              </a:lnSpc>
              <a:spcBef>
                <a:spcPts val="600"/>
              </a:spcBef>
            </a:pPr>
            <a:r>
              <a:rPr sz="1300" b="0" i="0">
                <a:solidFill>
                  <a:srgbClr val="FFFFFF"/>
                </a:solidFill>
                <a:latin typeface="Calibri"/>
              </a:rPr>
              <a:t>Revelation 3:20</a:t>
            </a:r>
          </a:p>
          <a:p>
            <a:pPr algn="l">
              <a:lnSpc>
                <a:spcPct val="105000"/>
              </a:lnSpc>
              <a:spcBef>
                <a:spcPts val="600"/>
              </a:spcBef>
            </a:pPr>
            <a:r>
              <a:rPr sz="1300" b="0" i="0">
                <a:solidFill>
                  <a:srgbClr val="FFFFFF"/>
                </a:solidFill>
                <a:latin typeface="Calibri"/>
              </a:rPr>
              <a:t>Confession of Faith, Article VII</a:t>
            </a:r>
          </a:p>
          <a:p>
            <a:pPr algn="l">
              <a:lnSpc>
                <a:spcPct val="105000"/>
              </a:lnSpc>
              <a:spcBef>
                <a:spcPts val="600"/>
              </a:spcBef>
            </a:pPr>
            <a:r>
              <a:rPr sz="1300" b="0" i="0">
                <a:solidFill>
                  <a:srgbClr val="FFFFFF"/>
                </a:solidFill>
                <a:latin typeface="Calibri"/>
              </a:rPr>
              <a:t>Deuteronomy 30:15-20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however, man influenced and empowered by the Holy Spirit is responsible in freedom to exercise his will for good.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2600" b="0" i="0">
                  <a:solidFill>
                    <a:srgbClr val="171512"/>
                  </a:solidFill>
                  <a:latin typeface="Garamond"/>
                </a:rPr>
                <a:t>By salvation, we mean, more than the promise of eternal life, but a present deliverance from sin, a restoration of the soul to its original purity; a recovery of the divine nature; in righteousness and true holiness, in justice, mercy and truth.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2:24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24 </a:t>
            </a:r>
            <a:r>
              <a:rPr sz="3200" b="0" i="0">
                <a:solidFill>
                  <a:srgbClr val="171512"/>
                </a:solidFill>
                <a:latin typeface="Garamond"/>
              </a:rPr>
              <a:t>Who himself carried up our sins in his body upon the wood, that, having died to sins, we might live to righteousness; by whose wound you were healed.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5:10</a:t>
            </a:r>
          </a:p>
          <a:p>
            <a:pPr algn="l">
              <a:lnSpc>
                <a:spcPct val="105000"/>
              </a:lnSpc>
              <a:spcBef>
                <a:spcPts val="600"/>
              </a:spcBef>
            </a:pPr>
            <a:r>
              <a:rPr sz="1600" b="0" i="0">
                <a:solidFill>
                  <a:srgbClr val="FFFFFF"/>
                </a:solidFill>
                <a:latin typeface="Calibri"/>
              </a:rPr>
              <a:t>2 Corinthians 5:17</a:t>
            </a:r>
          </a:p>
          <a:p>
            <a:pPr algn="l">
              <a:lnSpc>
                <a:spcPct val="105000"/>
              </a:lnSpc>
              <a:spcBef>
                <a:spcPts val="600"/>
              </a:spcBef>
            </a:pPr>
            <a:r>
              <a:rPr sz="1600" b="0" i="0">
                <a:solidFill>
                  <a:srgbClr val="FFFFFF"/>
                </a:solidFill>
                <a:latin typeface="Calibri"/>
              </a:rPr>
              <a:t>Galatians 5:22-25</a:t>
            </a:r>
          </a:p>
          <a:p>
            <a:pPr algn="l">
              <a:lnSpc>
                <a:spcPct val="105000"/>
              </a:lnSpc>
              <a:spcBef>
                <a:spcPts val="600"/>
              </a:spcBef>
            </a:pPr>
            <a:r>
              <a:rPr sz="1600" b="0" i="0">
                <a:solidFill>
                  <a:srgbClr val="FFFFFF"/>
                </a:solidFill>
                <a:latin typeface="Calibri"/>
              </a:rPr>
              <a:t>Titus 2:11-12, 3:5</a:t>
            </a:r>
          </a:p>
          <a:p>
            <a:pPr algn="l">
              <a:lnSpc>
                <a:spcPct val="105000"/>
              </a:lnSpc>
              <a:spcBef>
                <a:spcPts val="600"/>
              </a:spcBef>
            </a:pPr>
            <a:r>
              <a:rPr sz="1600" b="0" i="0">
                <a:solidFill>
                  <a:srgbClr val="FFFFFF"/>
                </a:solidFill>
                <a:latin typeface="Calibri"/>
              </a:rPr>
              <a:t>1 John 1:9, 2:2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lead us to repentance?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lead us to repentance?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convincing grace awakens in us a desire to flee the wrath to come and enables us to begin to fear God and work righteousness.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7:10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grief according to God produces repentance that leads to salvation without regret, but the grief of the world produces death.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Hosea 6:1</a:t>
            </a:r>
          </a:p>
          <a:p>
            <a:pPr algn="l">
              <a:lnSpc>
                <a:spcPct val="105000"/>
              </a:lnSpc>
              <a:spcBef>
                <a:spcPts val="600"/>
              </a:spcBef>
            </a:pPr>
            <a:r>
              <a:rPr sz="1600" b="0" i="0">
                <a:solidFill>
                  <a:srgbClr val="FFFFFF"/>
                </a:solidFill>
                <a:latin typeface="Calibri"/>
              </a:rPr>
              <a:t>Micah 4:1-2</a:t>
            </a:r>
          </a:p>
          <a:p>
            <a:pPr algn="l">
              <a:lnSpc>
                <a:spcPct val="105000"/>
              </a:lnSpc>
              <a:spcBef>
                <a:spcPts val="600"/>
              </a:spcBef>
            </a:pPr>
            <a:r>
              <a:rPr sz="1600" b="0" i="0">
                <a:solidFill>
                  <a:srgbClr val="FFFFFF"/>
                </a:solidFill>
                <a:latin typeface="Calibri"/>
              </a:rPr>
              <a:t>Habakkuk 2:4</a:t>
            </a:r>
          </a:p>
          <a:p>
            <a:pPr algn="l">
              <a:lnSpc>
                <a:spcPct val="105000"/>
              </a:lnSpc>
              <a:spcBef>
                <a:spcPts val="600"/>
              </a:spcBef>
            </a:pPr>
            <a:r>
              <a:rPr sz="1600" b="0" i="0">
                <a:solidFill>
                  <a:srgbClr val="FFFFFF"/>
                </a:solidFill>
                <a:latin typeface="Calibri"/>
              </a:rPr>
              <a:t>Zechariah 8:20-23</a:t>
            </a:r>
          </a:p>
          <a:p>
            <a:pPr algn="l">
              <a:lnSpc>
                <a:spcPct val="105000"/>
              </a:lnSpc>
              <a:spcBef>
                <a:spcPts val="600"/>
              </a:spcBef>
            </a:pPr>
            <a:r>
              <a:rPr sz="1600" b="0" i="0">
                <a:solidFill>
                  <a:srgbClr val="FFFFFF"/>
                </a:solidFill>
                <a:latin typeface="Calibri"/>
              </a:rPr>
              <a:t>John 16:8</a:t>
            </a:r>
          </a:p>
          <a:p>
            <a:pPr algn="l">
              <a:lnSpc>
                <a:spcPct val="105000"/>
              </a:lnSpc>
              <a:spcBef>
                <a:spcPts val="600"/>
              </a:spcBef>
            </a:pPr>
            <a:r>
              <a:rPr sz="1600" b="0" i="0">
                <a:solidFill>
                  <a:srgbClr val="FFFFFF"/>
                </a:solidFill>
                <a:latin typeface="Calibri"/>
              </a:rPr>
              <a:t>Ephesians 2:4-5</a:t>
            </a:r>
          </a:p>
          <a:p>
            <a:pPr algn="l">
              <a:lnSpc>
                <a:spcPct val="105000"/>
              </a:lnSpc>
              <a:spcBef>
                <a:spcPts val="600"/>
              </a:spcBef>
            </a:pPr>
            <a:r>
              <a:rPr sz="1600" b="0" i="0">
                <a:solidFill>
                  <a:srgbClr val="FFFFFF"/>
                </a:solidFill>
                <a:latin typeface="Calibri"/>
              </a:rPr>
              <a:t>Hebrews 13:18</a:t>
            </a:r>
          </a:p>
          <a:p>
            <a:pPr algn="l">
              <a:lnSpc>
                <a:spcPct val="105000"/>
              </a:lnSpc>
              <a:spcBef>
                <a:spcPts val="600"/>
              </a:spcBef>
            </a:pPr>
            <a:r>
              <a:rPr sz="1600" b="0" i="0">
                <a:solidFill>
                  <a:srgbClr val="FFFFFF"/>
                </a:solidFill>
                <a:latin typeface="Calibri"/>
              </a:rPr>
              <a:t>Book of Doctrines and Discipline, ¶102</a:t>
            </a:r>
          </a:p>
          <a:p>
            <a:pPr algn="l">
              <a:lnSpc>
                <a:spcPct val="105000"/>
              </a:lnSpc>
              <a:spcBef>
                <a:spcPts val="600"/>
              </a:spcBef>
            </a:pPr>
            <a:r>
              <a:rPr sz="1600" b="0" i="0">
                <a:solidFill>
                  <a:srgbClr val="FFFFFF"/>
                </a:solidFill>
                <a:latin typeface="Calibri"/>
              </a:rPr>
              <a:t>2 Corinthians 7:9-10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in the one true, holy and living God, Eternal Spirit, who is Creator, Sovereign and Preserver of all things visible and invisible.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¶102.4. The Wesleyan Way of Salvation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God’s convincing grace leads us to what the Bible terms “repentance,” awakening in us a desire to “flee from the wrath to come” (Matt. 3:7 NKJV) and enabling us to begin to “fear God and work righteousness” (see Acts 10:35).</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reconcile us to himself?</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reconcile us to himself?</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justifying grace works by faith to bring reconciliation to God through the atoning sacrifice of Jesus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5:18-19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18 </a:t>
            </a:r>
            <a:r>
              <a:rPr sz="2700" b="0" i="0">
                <a:solidFill>
                  <a:srgbClr val="171512"/>
                </a:solidFill>
                <a:latin typeface="Garamond"/>
              </a:rPr>
              <a:t>All things are out from God, who reconciled us to himself through Christ and gave us the service of the reconciliation. </a:t>
            </a:r>
            <a:r>
              <a:rPr sz="1300" b="1" i="0">
                <a:solidFill>
                  <a:srgbClr val="B8811A"/>
                </a:solidFill>
                <a:latin typeface="Garamond"/>
              </a:rPr>
              <a:t>19 </a:t>
            </a:r>
            <a:r>
              <a:rPr sz="2700" b="0" i="0">
                <a:solidFill>
                  <a:srgbClr val="171512"/>
                </a:solidFill>
                <a:latin typeface="Garamond"/>
              </a:rPr>
              <a:t>That is, God was in Christ reconciling a world to himself, not counting their trespasses to them, and placing in us the word of the reconciliation.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53:4-6, 12</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Romans 5:10-11</a:t>
            </a:r>
          </a:p>
          <a:p>
            <a:pPr algn="l">
              <a:lnSpc>
                <a:spcPct val="105000"/>
              </a:lnSpc>
              <a:spcBef>
                <a:spcPts val="600"/>
              </a:spcBef>
            </a:pPr>
            <a:r>
              <a:rPr sz="1600" b="0" i="0">
                <a:solidFill>
                  <a:srgbClr val="FFFFFF"/>
                </a:solidFill>
                <a:latin typeface="Calibri"/>
              </a:rPr>
              <a:t>Ephesians 2:13-16</a:t>
            </a:r>
          </a:p>
          <a:p>
            <a:pPr algn="l">
              <a:lnSpc>
                <a:spcPct val="105000"/>
              </a:lnSpc>
              <a:spcBef>
                <a:spcPts val="600"/>
              </a:spcBef>
            </a:pPr>
            <a:r>
              <a:rPr sz="1600" b="0" i="0">
                <a:solidFill>
                  <a:srgbClr val="FFFFFF"/>
                </a:solidFill>
                <a:latin typeface="Calibri"/>
              </a:rPr>
              <a:t>Colossians 1:19-20</a:t>
            </a:r>
          </a:p>
          <a:p>
            <a:pPr algn="l">
              <a:lnSpc>
                <a:spcPct val="105000"/>
              </a:lnSpc>
              <a:spcBef>
                <a:spcPts val="600"/>
              </a:spcBef>
            </a:pPr>
            <a:r>
              <a:rPr sz="1600" b="0" i="0">
                <a:solidFill>
                  <a:srgbClr val="FFFFFF"/>
                </a:solidFill>
                <a:latin typeface="Calibri"/>
              </a:rPr>
              <a:t>Hebrews 2:17</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¶102.5.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God’s justifying grace is received by faith to reconcile us to God through the atoning sacrifice of Jesus Christ, what God does for us.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Christ's atoning sacrifice for all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Christ's atoning sacrifice for all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offering Christ freely made on the cross is the perfect and sufficient sacrifice for the sins of the whole world.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John 2:2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 </a:t>
            </a:r>
            <a:r>
              <a:rPr sz="3200" b="0" i="0">
                <a:solidFill>
                  <a:srgbClr val="171512"/>
                </a:solidFill>
                <a:latin typeface="Garamond"/>
              </a:rPr>
              <a:t>And he himself is the propitiation for our sins, and not for ours only but also for the sins of the whole world.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12:3</a:t>
            </a:r>
          </a:p>
          <a:p>
            <a:pPr algn="l">
              <a:lnSpc>
                <a:spcPct val="105000"/>
              </a:lnSpc>
              <a:spcBef>
                <a:spcPts val="600"/>
              </a:spcBef>
            </a:pPr>
            <a:r>
              <a:rPr sz="1300" b="0" i="0">
                <a:solidFill>
                  <a:srgbClr val="FFFFFF"/>
                </a:solidFill>
                <a:latin typeface="Calibri"/>
              </a:rPr>
              <a:t>Isaiah 56:8</a:t>
            </a:r>
          </a:p>
          <a:p>
            <a:pPr algn="l">
              <a:lnSpc>
                <a:spcPct val="105000"/>
              </a:lnSpc>
              <a:spcBef>
                <a:spcPts val="600"/>
              </a:spcBef>
            </a:pPr>
            <a:r>
              <a:rPr sz="1300" b="0" i="0">
                <a:solidFill>
                  <a:srgbClr val="FFFFFF"/>
                </a:solidFill>
                <a:latin typeface="Calibri"/>
              </a:rPr>
              <a:t>John 1:29</a:t>
            </a:r>
          </a:p>
          <a:p>
            <a:pPr algn="l">
              <a:lnSpc>
                <a:spcPct val="105000"/>
              </a:lnSpc>
              <a:spcBef>
                <a:spcPts val="600"/>
              </a:spcBef>
            </a:pPr>
            <a:r>
              <a:rPr sz="1300" b="0" i="0">
                <a:solidFill>
                  <a:srgbClr val="FFFFFF"/>
                </a:solidFill>
                <a:latin typeface="Calibri"/>
              </a:rPr>
              <a:t>John 3:16-17</a:t>
            </a:r>
          </a:p>
          <a:p>
            <a:pPr algn="l">
              <a:lnSpc>
                <a:spcPct val="105000"/>
              </a:lnSpc>
              <a:spcBef>
                <a:spcPts val="600"/>
              </a:spcBef>
            </a:pPr>
            <a:r>
              <a:rPr sz="1300" b="0" i="0">
                <a:solidFill>
                  <a:srgbClr val="FFFFFF"/>
                </a:solidFill>
                <a:latin typeface="Calibri"/>
              </a:rPr>
              <a:t>John 5:24</a:t>
            </a:r>
          </a:p>
          <a:p>
            <a:pPr algn="l">
              <a:lnSpc>
                <a:spcPct val="105000"/>
              </a:lnSpc>
              <a:spcBef>
                <a:spcPts val="600"/>
              </a:spcBef>
            </a:pPr>
            <a:r>
              <a:rPr sz="1300" b="0" i="0">
                <a:solidFill>
                  <a:srgbClr val="FFFFFF"/>
                </a:solidFill>
                <a:latin typeface="Calibri"/>
              </a:rPr>
              <a:t>John 8:12</a:t>
            </a:r>
          </a:p>
          <a:p>
            <a:pPr algn="l">
              <a:lnSpc>
                <a:spcPct val="105000"/>
              </a:lnSpc>
              <a:spcBef>
                <a:spcPts val="600"/>
              </a:spcBef>
            </a:pPr>
            <a:r>
              <a:rPr sz="1300" b="0" i="0">
                <a:solidFill>
                  <a:srgbClr val="FFFFFF"/>
                </a:solidFill>
                <a:latin typeface="Calibri"/>
              </a:rPr>
              <a:t>John 11:25</a:t>
            </a:r>
          </a:p>
          <a:p>
            <a:pPr algn="l">
              <a:lnSpc>
                <a:spcPct val="105000"/>
              </a:lnSpc>
              <a:spcBef>
                <a:spcPts val="600"/>
              </a:spcBef>
            </a:pPr>
            <a:r>
              <a:rPr sz="1300" b="0" i="0">
                <a:solidFill>
                  <a:srgbClr val="FFFFFF"/>
                </a:solidFill>
                <a:latin typeface="Calibri"/>
              </a:rPr>
              <a:t>John 12:32</a:t>
            </a:r>
          </a:p>
          <a:p>
            <a:pPr algn="l">
              <a:lnSpc>
                <a:spcPct val="105000"/>
              </a:lnSpc>
              <a:spcBef>
                <a:spcPts val="600"/>
              </a:spcBef>
            </a:pPr>
            <a:r>
              <a:rPr sz="1300" b="0" i="0">
                <a:solidFill>
                  <a:srgbClr val="FFFFFF"/>
                </a:solidFill>
                <a:latin typeface="Calibri"/>
              </a:rPr>
              <a:t>Romans 8:11</a:t>
            </a:r>
          </a:p>
          <a:p>
            <a:pPr algn="l">
              <a:lnSpc>
                <a:spcPct val="105000"/>
              </a:lnSpc>
              <a:spcBef>
                <a:spcPts val="600"/>
              </a:spcBef>
            </a:pPr>
            <a:r>
              <a:rPr sz="1300" b="0" i="0">
                <a:solidFill>
                  <a:srgbClr val="FFFFFF"/>
                </a:solidFill>
                <a:latin typeface="Calibri"/>
              </a:rPr>
              <a:t>2 Corinthians 5:14-15</a:t>
            </a:r>
          </a:p>
          <a:p>
            <a:pPr algn="l">
              <a:lnSpc>
                <a:spcPct val="105000"/>
              </a:lnSpc>
              <a:spcBef>
                <a:spcPts val="600"/>
              </a:spcBef>
            </a:pPr>
            <a:r>
              <a:rPr sz="1300" b="0" i="0">
                <a:solidFill>
                  <a:srgbClr val="FFFFFF"/>
                </a:solidFill>
                <a:latin typeface="Calibri"/>
              </a:rPr>
              <a:t>1 Timothy 2:3-6</a:t>
            </a:r>
          </a:p>
          <a:p>
            <a:pPr algn="l">
              <a:lnSpc>
                <a:spcPct val="105000"/>
              </a:lnSpc>
              <a:spcBef>
                <a:spcPts val="600"/>
              </a:spcBef>
            </a:pPr>
            <a:r>
              <a:rPr sz="1300" b="0" i="0">
                <a:solidFill>
                  <a:srgbClr val="FFFFFF"/>
                </a:solidFill>
                <a:latin typeface="Calibri"/>
              </a:rPr>
              <a:t>Hebrews 2:9</a:t>
            </a:r>
          </a:p>
          <a:p>
            <a:pPr algn="l">
              <a:lnSpc>
                <a:spcPct val="105000"/>
              </a:lnSpc>
              <a:spcBef>
                <a:spcPts val="600"/>
              </a:spcBef>
            </a:pPr>
            <a:r>
              <a:rPr sz="1300" b="0" i="0">
                <a:solidFill>
                  <a:srgbClr val="FFFFFF"/>
                </a:solidFill>
                <a:latin typeface="Calibri"/>
              </a:rPr>
              <a:t>Hebrews 10:12</a:t>
            </a:r>
          </a:p>
          <a:p>
            <a:pPr algn="l">
              <a:lnSpc>
                <a:spcPct val="105000"/>
              </a:lnSpc>
              <a:spcBef>
                <a:spcPts val="600"/>
              </a:spcBef>
            </a:pPr>
            <a:r>
              <a:rPr sz="1300" b="0" i="0">
                <a:solidFill>
                  <a:srgbClr val="FFFFFF"/>
                </a:solidFill>
                <a:latin typeface="Calibri"/>
              </a:rPr>
              <a:t>2 Peter 3:9</a:t>
            </a:r>
          </a:p>
          <a:p>
            <a:pPr algn="l">
              <a:lnSpc>
                <a:spcPct val="105000"/>
              </a:lnSpc>
              <a:spcBef>
                <a:spcPts val="600"/>
              </a:spcBef>
            </a:pPr>
            <a:r>
              <a:rPr sz="1300" b="0" i="0">
                <a:solidFill>
                  <a:srgbClr val="FFFFFF"/>
                </a:solidFill>
                <a:latin typeface="Calibri"/>
              </a:rPr>
              <a:t>1 John 1:9</a:t>
            </a:r>
          </a:p>
          <a:p>
            <a:pPr algn="l">
              <a:lnSpc>
                <a:spcPct val="105000"/>
              </a:lnSpc>
              <a:spcBef>
                <a:spcPts val="600"/>
              </a:spcBef>
            </a:pPr>
            <a:r>
              <a:rPr sz="1300" b="0" i="0">
                <a:solidFill>
                  <a:srgbClr val="FFFFFF"/>
                </a:solidFill>
                <a:latin typeface="Calibri"/>
              </a:rPr>
              <a:t>Confession of Faith, Article VIII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VIII: Reconciliation Through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The offering Christ freely made on the cross is the perfect and sufficient sacrifice for the sins of the whole world, redeeming man from all sin, so that no other satisfaction is required.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God require any other sacrifice?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rule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God require any other sacrifice?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Christ's offering redeems us from all sin, so that no other satisfaction is required.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10:14</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14 </a:t>
            </a:r>
            <a:r>
              <a:rPr sz="4000" b="0" i="0">
                <a:solidFill>
                  <a:srgbClr val="171512"/>
                </a:solidFill>
                <a:latin typeface="Garamond"/>
              </a:rPr>
              <a:t>For by a single offering he has perfected for all time those who are being sanctified.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10:12-13</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1 Timothy 2:5-6</a:t>
            </a:r>
          </a:p>
          <a:p>
            <a:pPr algn="l">
              <a:lnSpc>
                <a:spcPct val="105000"/>
              </a:lnSpc>
              <a:spcBef>
                <a:spcPts val="600"/>
              </a:spcBef>
            </a:pPr>
            <a:r>
              <a:rPr sz="1600" b="0" i="0">
                <a:solidFill>
                  <a:srgbClr val="FFFFFF"/>
                </a:solidFill>
                <a:latin typeface="Calibri"/>
              </a:rPr>
              <a:t>Confession of Faith, Article VIII</a:t>
            </a:r>
          </a:p>
          <a:p>
            <a:pPr algn="l">
              <a:lnSpc>
                <a:spcPct val="105000"/>
              </a:lnSpc>
              <a:spcBef>
                <a:spcPts val="600"/>
              </a:spcBef>
            </a:pPr>
            <a:r>
              <a:rPr sz="1600" b="0" i="0">
                <a:solidFill>
                  <a:srgbClr val="FFFFFF"/>
                </a:solidFill>
                <a:latin typeface="Calibri"/>
              </a:rPr>
              <a:t>Hebrews 10:12-14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VIII: Reconciliation Through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The offering Christ freely made on the cross is the perfect and sufficient sacrifice for the sins of the whole world, redeeming man from all sin, so that no other satisfaction is required.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does this justification do?</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does this justification do?</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grants us pardon for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4:7-8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7 </a:t>
            </a:r>
            <a:r>
              <a:rPr sz="3200" b="0" i="0">
                <a:solidFill>
                  <a:srgbClr val="171512"/>
                </a:solidFill>
                <a:latin typeface="Garamond"/>
              </a:rPr>
              <a:t>Blessed are those whose lawless acts were forgiven and whose sins were covered. </a:t>
            </a:r>
            <a:r>
              <a:rPr sz="1600" b="1" i="0">
                <a:solidFill>
                  <a:srgbClr val="B8811A"/>
                </a:solidFill>
                <a:latin typeface="Garamond"/>
              </a:rPr>
              <a:t>8 </a:t>
            </a:r>
            <a:r>
              <a:rPr sz="3200" b="0" i="0">
                <a:solidFill>
                  <a:srgbClr val="171512"/>
                </a:solidFill>
                <a:latin typeface="Garamond"/>
              </a:rPr>
              <a:t>Blessed is the man against whom the Lord will not count sin.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Psalm 32:1-2</a:t>
            </a:r>
          </a:p>
          <a:p>
            <a:pPr algn="l">
              <a:lnSpc>
                <a:spcPct val="105000"/>
              </a:lnSpc>
              <a:spcBef>
                <a:spcPts val="600"/>
              </a:spcBef>
            </a:pPr>
            <a:r>
              <a:rPr sz="1300" b="0" i="0">
                <a:solidFill>
                  <a:srgbClr val="FFFFFF"/>
                </a:solidFill>
                <a:latin typeface="Calibri"/>
              </a:rPr>
              <a:t>John 1:29</a:t>
            </a:r>
          </a:p>
          <a:p>
            <a:pPr algn="l">
              <a:lnSpc>
                <a:spcPct val="105000"/>
              </a:lnSpc>
              <a:spcBef>
                <a:spcPts val="600"/>
              </a:spcBef>
            </a:pPr>
            <a:r>
              <a:rPr sz="1300" b="0" i="0">
                <a:solidFill>
                  <a:srgbClr val="FFFFFF"/>
                </a:solidFill>
                <a:latin typeface="Calibri"/>
              </a:rPr>
              <a:t>Romans 1:16-17</a:t>
            </a:r>
          </a:p>
          <a:p>
            <a:pPr algn="l">
              <a:lnSpc>
                <a:spcPct val="105000"/>
              </a:lnSpc>
              <a:spcBef>
                <a:spcPts val="600"/>
              </a:spcBef>
            </a:pPr>
            <a:r>
              <a:rPr sz="1300" b="0" i="0">
                <a:solidFill>
                  <a:srgbClr val="FFFFFF"/>
                </a:solidFill>
                <a:latin typeface="Calibri"/>
              </a:rPr>
              <a:t>Romans 5:9</a:t>
            </a:r>
          </a:p>
          <a:p>
            <a:pPr algn="l">
              <a:lnSpc>
                <a:spcPct val="105000"/>
              </a:lnSpc>
              <a:spcBef>
                <a:spcPts val="600"/>
              </a:spcBef>
            </a:pPr>
            <a:r>
              <a:rPr sz="1300" b="0" i="0">
                <a:solidFill>
                  <a:srgbClr val="FFFFFF"/>
                </a:solidFill>
                <a:latin typeface="Calibri"/>
              </a:rPr>
              <a:t>Hebrews 9:26</a:t>
            </a:r>
          </a:p>
          <a:p>
            <a:pPr algn="l">
              <a:lnSpc>
                <a:spcPct val="105000"/>
              </a:lnSpc>
              <a:spcBef>
                <a:spcPts val="600"/>
              </a:spcBef>
            </a:pPr>
            <a:r>
              <a:rPr sz="1300" b="0" i="0">
                <a:solidFill>
                  <a:srgbClr val="FFFFFF"/>
                </a:solidFill>
                <a:latin typeface="Calibri"/>
              </a:rPr>
              <a:t>1 Peter 1:18-19</a:t>
            </a:r>
          </a:p>
          <a:p>
            <a:pPr algn="l">
              <a:lnSpc>
                <a:spcPct val="105000"/>
              </a:lnSpc>
              <a:spcBef>
                <a:spcPts val="600"/>
              </a:spcBef>
            </a:pPr>
            <a:r>
              <a:rPr sz="1300" b="0" i="0">
                <a:solidFill>
                  <a:srgbClr val="FFFFFF"/>
                </a:solidFill>
                <a:latin typeface="Calibri"/>
              </a:rPr>
              <a:t>1 Peter 2:24</a:t>
            </a:r>
          </a:p>
          <a:p>
            <a:pPr algn="l">
              <a:lnSpc>
                <a:spcPct val="105000"/>
              </a:lnSpc>
              <a:spcBef>
                <a:spcPts val="600"/>
              </a:spcBef>
            </a:pPr>
            <a:r>
              <a:rPr sz="1300" b="0" i="0">
                <a:solidFill>
                  <a:srgbClr val="FFFFFF"/>
                </a:solidFill>
                <a:latin typeface="Calibri"/>
              </a:rPr>
              <a:t>1 John 2:2</a:t>
            </a:r>
          </a:p>
          <a:p>
            <a:pPr algn="l">
              <a:lnSpc>
                <a:spcPct val="105000"/>
              </a:lnSpc>
              <a:spcBef>
                <a:spcPts val="600"/>
              </a:spcBef>
            </a:pPr>
            <a:r>
              <a:rPr sz="1300" b="0" i="0">
                <a:solidFill>
                  <a:srgbClr val="FFFFFF"/>
                </a:solidFill>
                <a:latin typeface="Calibri"/>
              </a:rPr>
              <a:t>1 John 4:10</a:t>
            </a:r>
          </a:p>
          <a:p>
            <a:pPr algn="l">
              <a:lnSpc>
                <a:spcPct val="105000"/>
              </a:lnSpc>
              <a:spcBef>
                <a:spcPts val="600"/>
              </a:spcBef>
            </a:pPr>
            <a:r>
              <a:rPr sz="1300" b="0" i="0">
                <a:solidFill>
                  <a:srgbClr val="FFFFFF"/>
                </a:solidFill>
                <a:latin typeface="Calibri"/>
              </a:rPr>
              <a:t>Book of Doctrines and Discipline, ¶102</a:t>
            </a:r>
          </a:p>
          <a:p>
            <a:pPr algn="l">
              <a:lnSpc>
                <a:spcPct val="105000"/>
              </a:lnSpc>
              <a:spcBef>
                <a:spcPts val="600"/>
              </a:spcBef>
            </a:pPr>
            <a:r>
              <a:rPr sz="1300" b="0" i="0">
                <a:solidFill>
                  <a:srgbClr val="FFFFFF"/>
                </a:solidFill>
                <a:latin typeface="Calibri"/>
              </a:rPr>
              <a:t>Romans 4:6-8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¶102.2.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This undeserved gift works to liberate humanity from both the guilt and power of sin, and enables us to live as children of God, freed for joyful obedience.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can we be assured of this pardon?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can we be assured of this pardon?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Spirit witnesses with our spirit that we are children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8:16</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16 </a:t>
            </a:r>
            <a:r>
              <a:rPr sz="4000" b="0" i="0">
                <a:solidFill>
                  <a:srgbClr val="171512"/>
                </a:solidFill>
                <a:latin typeface="Garamond"/>
              </a:rPr>
              <a:t>The Spirit himself testifies together with our spirit that we are children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Galatians 3:26</a:t>
            </a:r>
          </a:p>
          <a:p>
            <a:pPr algn="l">
              <a:lnSpc>
                <a:spcPct val="105000"/>
              </a:lnSpc>
              <a:spcBef>
                <a:spcPts val="600"/>
              </a:spcBef>
            </a:pPr>
            <a:r>
              <a:rPr sz="1600" b="0" i="0">
                <a:solidFill>
                  <a:srgbClr val="FFFFFF"/>
                </a:solidFill>
                <a:latin typeface="Calibri"/>
              </a:rPr>
              <a:t>Galatians 4:6-7</a:t>
            </a:r>
          </a:p>
          <a:p>
            <a:pPr algn="l">
              <a:lnSpc>
                <a:spcPct val="105000"/>
              </a:lnSpc>
              <a:spcBef>
                <a:spcPts val="600"/>
              </a:spcBef>
            </a:pPr>
            <a:r>
              <a:rPr sz="1600" b="0" i="0">
                <a:solidFill>
                  <a:srgbClr val="FFFFFF"/>
                </a:solidFill>
                <a:latin typeface="Calibri"/>
              </a:rPr>
              <a:t>Ephesians 1:13-14</a:t>
            </a:r>
          </a:p>
          <a:p>
            <a:pPr algn="l">
              <a:lnSpc>
                <a:spcPct val="105000"/>
              </a:lnSpc>
              <a:spcBef>
                <a:spcPts val="600"/>
              </a:spcBef>
            </a:pPr>
            <a:r>
              <a:rPr sz="1600" b="0" i="0">
                <a:solidFill>
                  <a:srgbClr val="FFFFFF"/>
                </a:solidFill>
                <a:latin typeface="Calibri"/>
              </a:rPr>
              <a:t>2 Timothy 1:7</a:t>
            </a:r>
          </a:p>
          <a:p>
            <a:pPr algn="l">
              <a:lnSpc>
                <a:spcPct val="105000"/>
              </a:lnSpc>
              <a:spcBef>
                <a:spcPts val="600"/>
              </a:spcBef>
            </a:pPr>
            <a:r>
              <a:rPr sz="1600" b="0" i="0">
                <a:solidFill>
                  <a:srgbClr val="FFFFFF"/>
                </a:solidFill>
                <a:latin typeface="Calibri"/>
              </a:rPr>
              <a:t>Hebrews 10:15-17</a:t>
            </a:r>
          </a:p>
          <a:p>
            <a:pPr algn="l">
              <a:lnSpc>
                <a:spcPct val="105000"/>
              </a:lnSpc>
              <a:spcBef>
                <a:spcPts val="600"/>
              </a:spcBef>
            </a:pPr>
            <a:r>
              <a:rPr sz="1600" b="0" i="0">
                <a:solidFill>
                  <a:srgbClr val="FFFFFF"/>
                </a:solidFill>
                <a:latin typeface="Calibri"/>
              </a:rPr>
              <a:t>Book of Doctrines and Discipline, ¶102</a:t>
            </a:r>
          </a:p>
          <a:p>
            <a:pPr algn="l">
              <a:lnSpc>
                <a:spcPct val="105000"/>
              </a:lnSpc>
              <a:spcBef>
                <a:spcPts val="600"/>
              </a:spcBef>
            </a:pPr>
            <a:r>
              <a:rPr sz="1600" b="0" i="0">
                <a:solidFill>
                  <a:srgbClr val="FFFFFF"/>
                </a:solidFill>
                <a:latin typeface="Calibri"/>
              </a:rPr>
              <a:t>Romans 8:15-17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rule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rules with gracious regard for the well-being and salvation of all, to the glory of his name.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¶102.2.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Grace includes the active, empowering presence of God, through the Holy Spirit, enabling believers to trust, love, and serve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salvation only pardon and assurance?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salvation only pardon and assurance?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By regeneration, God renews us in righteousness through Jesus Christ, by the power of the Holy Spirit.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Titus 3:5-6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5 </a:t>
            </a:r>
            <a:r>
              <a:rPr sz="2700" b="0" i="0">
                <a:solidFill>
                  <a:srgbClr val="171512"/>
                </a:solidFill>
                <a:latin typeface="Garamond"/>
              </a:rPr>
              <a:t>not by works that we did in righteousness, but according to his own mercy he saved us, through the washing of regeneration and renewal of the Holy Spirit, </a:t>
            </a:r>
            <a:r>
              <a:rPr sz="1300" b="1" i="0">
                <a:solidFill>
                  <a:srgbClr val="B8811A"/>
                </a:solidFill>
                <a:latin typeface="Garamond"/>
              </a:rPr>
              <a:t>6 </a:t>
            </a:r>
            <a:r>
              <a:rPr sz="2700" b="0" i="0">
                <a:solidFill>
                  <a:srgbClr val="171512"/>
                </a:solidFill>
                <a:latin typeface="Garamond"/>
              </a:rPr>
              <a:t>whom he poured out on us richly through Jesus Christ our Savior,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Ezekiel 36:26-27</a:t>
            </a:r>
          </a:p>
          <a:p>
            <a:pPr algn="l">
              <a:lnSpc>
                <a:spcPct val="105000"/>
              </a:lnSpc>
              <a:spcBef>
                <a:spcPts val="600"/>
              </a:spcBef>
            </a:pPr>
            <a:r>
              <a:rPr sz="1600" b="0" i="0">
                <a:solidFill>
                  <a:srgbClr val="FFFFFF"/>
                </a:solidFill>
                <a:latin typeface="Calibri"/>
              </a:rPr>
              <a:t>1 Corinthians 2:14-16</a:t>
            </a:r>
          </a:p>
          <a:p>
            <a:pPr algn="l">
              <a:lnSpc>
                <a:spcPct val="105000"/>
              </a:lnSpc>
              <a:spcBef>
                <a:spcPts val="600"/>
              </a:spcBef>
            </a:pPr>
            <a:r>
              <a:rPr sz="1600" b="0" i="0">
                <a:solidFill>
                  <a:srgbClr val="FFFFFF"/>
                </a:solidFill>
                <a:latin typeface="Calibri"/>
              </a:rPr>
              <a:t>Galatians 2:20</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Ephesians 2:1-5</a:t>
            </a:r>
          </a:p>
          <a:p>
            <a:pPr algn="l">
              <a:lnSpc>
                <a:spcPct val="105000"/>
              </a:lnSpc>
              <a:spcBef>
                <a:spcPts val="600"/>
              </a:spcBef>
            </a:pPr>
            <a:r>
              <a:rPr sz="1600" b="0" i="0">
                <a:solidFill>
                  <a:srgbClr val="FFFFFF"/>
                </a:solidFill>
                <a:latin typeface="Calibri"/>
              </a:rPr>
              <a:t>2 Peter 1:4</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Titus 3:4-7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regeneration is the renewal of man in righteousness through Jesus Christ, by the power of the Holy Spirit, whereby we are made partakers of the divine nature and experience newness of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are we changed in regeneration?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are we changed in regeneration?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are made partakers of the divine nature and experience newness of life.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Peter 1:4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4 </a:t>
            </a:r>
            <a:r>
              <a:rPr sz="2700" b="0" i="0">
                <a:solidFill>
                  <a:srgbClr val="171512"/>
                </a:solidFill>
                <a:latin typeface="Garamond"/>
              </a:rPr>
              <a:t>Through which the precious and very great promises have been granted to us, so that through them you may become participants in the divine nature, having escaped the corruption that is in the world by desire.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Genesis 17:5</a:t>
            </a:r>
          </a:p>
          <a:p>
            <a:pPr algn="l">
              <a:lnSpc>
                <a:spcPct val="105000"/>
              </a:lnSpc>
              <a:spcBef>
                <a:spcPts val="600"/>
              </a:spcBef>
            </a:pPr>
            <a:r>
              <a:rPr sz="1300" b="0" i="0">
                <a:solidFill>
                  <a:srgbClr val="FFFFFF"/>
                </a:solidFill>
                <a:latin typeface="Calibri"/>
              </a:rPr>
              <a:t>Genesis 35:10</a:t>
            </a:r>
          </a:p>
          <a:p>
            <a:pPr algn="l">
              <a:lnSpc>
                <a:spcPct val="105000"/>
              </a:lnSpc>
              <a:spcBef>
                <a:spcPts val="600"/>
              </a:spcBef>
            </a:pPr>
            <a:r>
              <a:rPr sz="1300" b="0" i="0">
                <a:solidFill>
                  <a:srgbClr val="FFFFFF"/>
                </a:solidFill>
                <a:latin typeface="Calibri"/>
              </a:rPr>
              <a:t>John 3:3</a:t>
            </a:r>
          </a:p>
          <a:p>
            <a:pPr algn="l">
              <a:lnSpc>
                <a:spcPct val="105000"/>
              </a:lnSpc>
              <a:spcBef>
                <a:spcPts val="600"/>
              </a:spcBef>
            </a:pPr>
            <a:r>
              <a:rPr sz="1300" b="0" i="0">
                <a:solidFill>
                  <a:srgbClr val="FFFFFF"/>
                </a:solidFill>
                <a:latin typeface="Calibri"/>
              </a:rPr>
              <a:t>Romans 8:1</a:t>
            </a:r>
          </a:p>
          <a:p>
            <a:pPr algn="l">
              <a:lnSpc>
                <a:spcPct val="105000"/>
              </a:lnSpc>
              <a:spcBef>
                <a:spcPts val="600"/>
              </a:spcBef>
            </a:pPr>
            <a:r>
              <a:rPr sz="1300" b="0" i="0">
                <a:solidFill>
                  <a:srgbClr val="FFFFFF"/>
                </a:solidFill>
                <a:latin typeface="Calibri"/>
              </a:rPr>
              <a:t>2 Corinthians 5:17</a:t>
            </a:r>
          </a:p>
          <a:p>
            <a:pPr algn="l">
              <a:lnSpc>
                <a:spcPct val="105000"/>
              </a:lnSpc>
              <a:spcBef>
                <a:spcPts val="600"/>
              </a:spcBef>
            </a:pPr>
            <a:r>
              <a:rPr sz="1300" b="0" i="0">
                <a:solidFill>
                  <a:srgbClr val="FFFFFF"/>
                </a:solidFill>
                <a:latin typeface="Calibri"/>
              </a:rPr>
              <a:t>Galatians 5:22-24</a:t>
            </a:r>
          </a:p>
          <a:p>
            <a:pPr algn="l">
              <a:lnSpc>
                <a:spcPct val="105000"/>
              </a:lnSpc>
              <a:spcBef>
                <a:spcPts val="600"/>
              </a:spcBef>
            </a:pPr>
            <a:r>
              <a:rPr sz="1300" b="0" i="0">
                <a:solidFill>
                  <a:srgbClr val="FFFFFF"/>
                </a:solidFill>
                <a:latin typeface="Calibri"/>
              </a:rPr>
              <a:t>Colossians 3:2-3</a:t>
            </a:r>
          </a:p>
          <a:p>
            <a:pPr algn="l">
              <a:lnSpc>
                <a:spcPct val="105000"/>
              </a:lnSpc>
              <a:spcBef>
                <a:spcPts val="600"/>
              </a:spcBef>
            </a:pPr>
            <a:r>
              <a:rPr sz="1300" b="0" i="0">
                <a:solidFill>
                  <a:srgbClr val="FFFFFF"/>
                </a:solidFill>
                <a:latin typeface="Calibri"/>
              </a:rPr>
              <a:t>1 John 4:4</a:t>
            </a:r>
          </a:p>
          <a:p>
            <a:pPr algn="l">
              <a:lnSpc>
                <a:spcPct val="105000"/>
              </a:lnSpc>
              <a:spcBef>
                <a:spcPts val="600"/>
              </a:spcBef>
            </a:pPr>
            <a:r>
              <a:rPr sz="1300" b="0" i="0">
                <a:solidFill>
                  <a:srgbClr val="FFFFFF"/>
                </a:solidFill>
                <a:latin typeface="Calibri"/>
              </a:rPr>
              <a:t>Confession of Faith, Article IX</a:t>
            </a:r>
          </a:p>
          <a:p>
            <a:pPr algn="l">
              <a:lnSpc>
                <a:spcPct val="105000"/>
              </a:lnSpc>
              <a:spcBef>
                <a:spcPts val="600"/>
              </a:spcBef>
            </a:pPr>
            <a:r>
              <a:rPr sz="1300" b="0" i="0">
                <a:solidFill>
                  <a:srgbClr val="FFFFFF"/>
                </a:solidFill>
                <a:latin typeface="Calibri"/>
              </a:rPr>
              <a:t>2 Peter 1:3-4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regeneration is the renewal of man in righteousness through Jesus Christ, by the power of the Holy Spirit, whereby we are made partakers of the divine nature and experience newness of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regeneration allow us to live as children of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Peter 3:9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9 </a:t>
            </a:r>
            <a:r>
              <a:rPr sz="3200" b="0" i="0">
                <a:solidFill>
                  <a:srgbClr val="171512"/>
                </a:solidFill>
                <a:latin typeface="Garamond"/>
              </a:rPr>
              <a:t>The Lord does not delay the promise, as some count slowness, but has patience toward you, not planning that any should perish but that all should come to repentance.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Exodus 34:6</a:t>
            </a:r>
          </a:p>
          <a:p>
            <a:pPr algn="l">
              <a:lnSpc>
                <a:spcPct val="105000"/>
              </a:lnSpc>
              <a:spcBef>
                <a:spcPts val="600"/>
              </a:spcBef>
            </a:pPr>
            <a:r>
              <a:rPr sz="1600" b="0" i="0">
                <a:solidFill>
                  <a:srgbClr val="FFFFFF"/>
                </a:solidFill>
                <a:latin typeface="Calibri"/>
              </a:rPr>
              <a:t>Psalm 104:31, 116:5</a:t>
            </a:r>
          </a:p>
          <a:p>
            <a:pPr algn="l">
              <a:lnSpc>
                <a:spcPct val="105000"/>
              </a:lnSpc>
              <a:spcBef>
                <a:spcPts val="600"/>
              </a:spcBef>
            </a:pPr>
            <a:r>
              <a:rPr sz="1600" b="0" i="0">
                <a:solidFill>
                  <a:srgbClr val="FFFFFF"/>
                </a:solidFill>
                <a:latin typeface="Calibri"/>
              </a:rPr>
              <a:t>Joel 2:13</a:t>
            </a:r>
          </a:p>
          <a:p>
            <a:pPr algn="l">
              <a:lnSpc>
                <a:spcPct val="105000"/>
              </a:lnSpc>
              <a:spcBef>
                <a:spcPts val="600"/>
              </a:spcBef>
            </a:pPr>
            <a:r>
              <a:rPr sz="1600" b="0" i="0">
                <a:solidFill>
                  <a:srgbClr val="FFFFFF"/>
                </a:solidFill>
                <a:latin typeface="Calibri"/>
              </a:rPr>
              <a:t>Micah 7:18-20</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Ephesians 2:4-7</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regeneration allow us to live as children of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By this new birth the believer becomes reconciled to God and is enabled to serve him with the will and the affections.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2:13</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13 </a:t>
            </a:r>
            <a:r>
              <a:rPr sz="4000" b="0" i="0">
                <a:solidFill>
                  <a:srgbClr val="171512"/>
                </a:solidFill>
                <a:latin typeface="Garamond"/>
              </a:rPr>
              <a:t>For it is God who is at work in you, both to will and to work for his good pleasure.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Deuteronomy 6:5</a:t>
            </a:r>
          </a:p>
          <a:p>
            <a:pPr algn="l">
              <a:lnSpc>
                <a:spcPct val="105000"/>
              </a:lnSpc>
              <a:spcBef>
                <a:spcPts val="600"/>
              </a:spcBef>
            </a:pPr>
            <a:r>
              <a:rPr sz="1300" b="0" i="0">
                <a:solidFill>
                  <a:srgbClr val="FFFFFF"/>
                </a:solidFill>
                <a:latin typeface="Calibri"/>
              </a:rPr>
              <a:t>Deuteronomy 10:12-13</a:t>
            </a:r>
          </a:p>
          <a:p>
            <a:pPr algn="l">
              <a:lnSpc>
                <a:spcPct val="105000"/>
              </a:lnSpc>
              <a:spcBef>
                <a:spcPts val="600"/>
              </a:spcBef>
            </a:pPr>
            <a:r>
              <a:rPr sz="1300" b="0" i="0">
                <a:solidFill>
                  <a:srgbClr val="FFFFFF"/>
                </a:solidFill>
                <a:latin typeface="Calibri"/>
              </a:rPr>
              <a:t>John 1:12</a:t>
            </a:r>
          </a:p>
          <a:p>
            <a:pPr algn="l">
              <a:lnSpc>
                <a:spcPct val="105000"/>
              </a:lnSpc>
              <a:spcBef>
                <a:spcPts val="600"/>
              </a:spcBef>
            </a:pPr>
            <a:r>
              <a:rPr sz="1300" b="0" i="0">
                <a:solidFill>
                  <a:srgbClr val="FFFFFF"/>
                </a:solidFill>
                <a:latin typeface="Calibri"/>
              </a:rPr>
              <a:t>Romans 8:16-17</a:t>
            </a:r>
          </a:p>
          <a:p>
            <a:pPr algn="l">
              <a:lnSpc>
                <a:spcPct val="105000"/>
              </a:lnSpc>
              <a:spcBef>
                <a:spcPts val="600"/>
              </a:spcBef>
            </a:pPr>
            <a:r>
              <a:rPr sz="1300" b="0" i="0">
                <a:solidFill>
                  <a:srgbClr val="FFFFFF"/>
                </a:solidFill>
                <a:latin typeface="Calibri"/>
              </a:rPr>
              <a:t>2 Corinthians 6:18</a:t>
            </a:r>
          </a:p>
          <a:p>
            <a:pPr algn="l">
              <a:lnSpc>
                <a:spcPct val="105000"/>
              </a:lnSpc>
              <a:spcBef>
                <a:spcPts val="600"/>
              </a:spcBef>
            </a:pPr>
            <a:r>
              <a:rPr sz="1300" b="0" i="0">
                <a:solidFill>
                  <a:srgbClr val="FFFFFF"/>
                </a:solidFill>
                <a:latin typeface="Calibri"/>
              </a:rPr>
              <a:t>Galatians 3:26</a:t>
            </a:r>
          </a:p>
          <a:p>
            <a:pPr algn="l">
              <a:lnSpc>
                <a:spcPct val="105000"/>
              </a:lnSpc>
              <a:spcBef>
                <a:spcPts val="600"/>
              </a:spcBef>
            </a:pPr>
            <a:r>
              <a:rPr sz="1300" b="0" i="0">
                <a:solidFill>
                  <a:srgbClr val="FFFFFF"/>
                </a:solidFill>
                <a:latin typeface="Calibri"/>
              </a:rPr>
              <a:t>Galatians 4:4-7</a:t>
            </a:r>
          </a:p>
          <a:p>
            <a:pPr algn="l">
              <a:lnSpc>
                <a:spcPct val="105000"/>
              </a:lnSpc>
              <a:spcBef>
                <a:spcPts val="600"/>
              </a:spcBef>
            </a:pPr>
            <a:r>
              <a:rPr sz="1300" b="0" i="0">
                <a:solidFill>
                  <a:srgbClr val="FFFFFF"/>
                </a:solidFill>
                <a:latin typeface="Calibri"/>
              </a:rPr>
              <a:t>Ephesians 1:5-6</a:t>
            </a:r>
          </a:p>
          <a:p>
            <a:pPr algn="l">
              <a:lnSpc>
                <a:spcPct val="105000"/>
              </a:lnSpc>
              <a:spcBef>
                <a:spcPts val="600"/>
              </a:spcBef>
            </a:pPr>
            <a:r>
              <a:rPr sz="1300" b="0" i="0">
                <a:solidFill>
                  <a:srgbClr val="FFFFFF"/>
                </a:solidFill>
                <a:latin typeface="Calibri"/>
              </a:rPr>
              <a:t>1 John 3:1, 10</a:t>
            </a:r>
          </a:p>
          <a:p>
            <a:pPr algn="l">
              <a:lnSpc>
                <a:spcPct val="105000"/>
              </a:lnSpc>
              <a:spcBef>
                <a:spcPts val="600"/>
              </a:spcBef>
            </a:pPr>
            <a:r>
              <a:rPr sz="1300" b="0" i="0">
                <a:solidFill>
                  <a:srgbClr val="FFFFFF"/>
                </a:solidFill>
                <a:latin typeface="Calibri"/>
              </a:rPr>
              <a:t>Confession of Faith, Article IX</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By this new birth the believer becomes reconciled to God and is enabled to serve him with the will and the affections.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lose our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lose our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We believe, although we have experienced regeneration, it is possible to depart from grace and fall into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3:12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12 </a:t>
            </a:r>
            <a:r>
              <a:rPr sz="3200" b="0" i="0">
                <a:solidFill>
                  <a:srgbClr val="171512"/>
                </a:solidFill>
                <a:latin typeface="Garamond"/>
              </a:rPr>
              <a:t>Take care, brothers, lest there be in any one of you an evil heart of unbelief in departing from the living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100" b="0" i="0">
                <a:solidFill>
                  <a:srgbClr val="FFFFFF"/>
                </a:solidFill>
                <a:latin typeface="Calibri"/>
              </a:rPr>
              <a:t>John 15:1-6</a:t>
            </a:r>
          </a:p>
          <a:p>
            <a:pPr algn="l">
              <a:lnSpc>
                <a:spcPct val="105000"/>
              </a:lnSpc>
              <a:spcBef>
                <a:spcPts val="600"/>
              </a:spcBef>
            </a:pPr>
            <a:r>
              <a:rPr sz="1100" b="0" i="0">
                <a:solidFill>
                  <a:srgbClr val="FFFFFF"/>
                </a:solidFill>
                <a:latin typeface="Calibri"/>
              </a:rPr>
              <a:t>1 Corinthians 9:27</a:t>
            </a:r>
          </a:p>
          <a:p>
            <a:pPr algn="l">
              <a:lnSpc>
                <a:spcPct val="105000"/>
              </a:lnSpc>
              <a:spcBef>
                <a:spcPts val="600"/>
              </a:spcBef>
            </a:pPr>
            <a:r>
              <a:rPr sz="1100" b="0" i="0">
                <a:solidFill>
                  <a:srgbClr val="FFFFFF"/>
                </a:solidFill>
                <a:latin typeface="Calibri"/>
              </a:rPr>
              <a:t>1 Corinthians 10:11-12</a:t>
            </a:r>
          </a:p>
          <a:p>
            <a:pPr algn="l">
              <a:lnSpc>
                <a:spcPct val="105000"/>
              </a:lnSpc>
              <a:spcBef>
                <a:spcPts val="600"/>
              </a:spcBef>
            </a:pPr>
            <a:r>
              <a:rPr sz="1100" b="0" i="0">
                <a:solidFill>
                  <a:srgbClr val="FFFFFF"/>
                </a:solidFill>
                <a:latin typeface="Calibri"/>
              </a:rPr>
              <a:t>2 Corinthians 11:3</a:t>
            </a:r>
          </a:p>
          <a:p>
            <a:pPr algn="l">
              <a:lnSpc>
                <a:spcPct val="105000"/>
              </a:lnSpc>
              <a:spcBef>
                <a:spcPts val="600"/>
              </a:spcBef>
            </a:pPr>
            <a:r>
              <a:rPr sz="1100" b="0" i="0">
                <a:solidFill>
                  <a:srgbClr val="FFFFFF"/>
                </a:solidFill>
                <a:latin typeface="Calibri"/>
              </a:rPr>
              <a:t>Romans 11:19-22</a:t>
            </a:r>
          </a:p>
          <a:p>
            <a:pPr algn="l">
              <a:lnSpc>
                <a:spcPct val="105000"/>
              </a:lnSpc>
              <a:spcBef>
                <a:spcPts val="600"/>
              </a:spcBef>
            </a:pPr>
            <a:r>
              <a:rPr sz="1100" b="0" i="0">
                <a:solidFill>
                  <a:srgbClr val="FFFFFF"/>
                </a:solidFill>
                <a:latin typeface="Calibri"/>
              </a:rPr>
              <a:t>Galatians 5:4</a:t>
            </a:r>
          </a:p>
          <a:p>
            <a:pPr algn="l">
              <a:lnSpc>
                <a:spcPct val="105000"/>
              </a:lnSpc>
              <a:spcBef>
                <a:spcPts val="600"/>
              </a:spcBef>
            </a:pPr>
            <a:r>
              <a:rPr sz="1100" b="0" i="0">
                <a:solidFill>
                  <a:srgbClr val="FFFFFF"/>
                </a:solidFill>
                <a:latin typeface="Calibri"/>
              </a:rPr>
              <a:t>1 Thessalonians 3:8</a:t>
            </a:r>
          </a:p>
          <a:p>
            <a:pPr algn="l">
              <a:lnSpc>
                <a:spcPct val="105000"/>
              </a:lnSpc>
              <a:spcBef>
                <a:spcPts val="600"/>
              </a:spcBef>
            </a:pPr>
            <a:r>
              <a:rPr sz="1100" b="0" i="0">
                <a:solidFill>
                  <a:srgbClr val="FFFFFF"/>
                </a:solidFill>
                <a:latin typeface="Calibri"/>
              </a:rPr>
              <a:t>1 Timothy 1:18-20</a:t>
            </a:r>
          </a:p>
          <a:p>
            <a:pPr algn="l">
              <a:lnSpc>
                <a:spcPct val="105000"/>
              </a:lnSpc>
              <a:spcBef>
                <a:spcPts val="600"/>
              </a:spcBef>
            </a:pPr>
            <a:r>
              <a:rPr sz="1100" b="0" i="0">
                <a:solidFill>
                  <a:srgbClr val="FFFFFF"/>
                </a:solidFill>
                <a:latin typeface="Calibri"/>
              </a:rPr>
              <a:t>1 Timothy 4:1-2</a:t>
            </a:r>
          </a:p>
          <a:p>
            <a:pPr algn="l">
              <a:lnSpc>
                <a:spcPct val="105000"/>
              </a:lnSpc>
              <a:spcBef>
                <a:spcPts val="600"/>
              </a:spcBef>
            </a:pPr>
            <a:r>
              <a:rPr sz="1100" b="0" i="0">
                <a:solidFill>
                  <a:srgbClr val="FFFFFF"/>
                </a:solidFill>
                <a:latin typeface="Calibri"/>
              </a:rPr>
              <a:t>1 Timothy 5:15</a:t>
            </a:r>
          </a:p>
          <a:p>
            <a:pPr algn="l">
              <a:lnSpc>
                <a:spcPct val="105000"/>
              </a:lnSpc>
              <a:spcBef>
                <a:spcPts val="600"/>
              </a:spcBef>
            </a:pPr>
            <a:r>
              <a:rPr sz="1100" b="0" i="0">
                <a:solidFill>
                  <a:srgbClr val="FFFFFF"/>
                </a:solidFill>
                <a:latin typeface="Calibri"/>
              </a:rPr>
              <a:t>2 Timothy 3:1-5</a:t>
            </a:r>
          </a:p>
          <a:p>
            <a:pPr algn="l">
              <a:lnSpc>
                <a:spcPct val="105000"/>
              </a:lnSpc>
              <a:spcBef>
                <a:spcPts val="600"/>
              </a:spcBef>
            </a:pPr>
            <a:r>
              <a:rPr sz="1100" b="0" i="0">
                <a:solidFill>
                  <a:srgbClr val="FFFFFF"/>
                </a:solidFill>
                <a:latin typeface="Calibri"/>
              </a:rPr>
              <a:t>2 Timothy 4:3-4</a:t>
            </a:r>
          </a:p>
          <a:p>
            <a:pPr algn="l">
              <a:lnSpc>
                <a:spcPct val="105000"/>
              </a:lnSpc>
              <a:spcBef>
                <a:spcPts val="600"/>
              </a:spcBef>
            </a:pPr>
            <a:r>
              <a:rPr sz="1100" b="0" i="0">
                <a:solidFill>
                  <a:srgbClr val="FFFFFF"/>
                </a:solidFill>
                <a:latin typeface="Calibri"/>
              </a:rPr>
              <a:t>Hebrews 2:1-4</a:t>
            </a:r>
          </a:p>
          <a:p>
            <a:pPr algn="l">
              <a:lnSpc>
                <a:spcPct val="105000"/>
              </a:lnSpc>
              <a:spcBef>
                <a:spcPts val="600"/>
              </a:spcBef>
            </a:pPr>
            <a:r>
              <a:rPr sz="1100" b="0" i="0">
                <a:solidFill>
                  <a:srgbClr val="FFFFFF"/>
                </a:solidFill>
                <a:latin typeface="Calibri"/>
              </a:rPr>
              <a:t>Hebrews 6:1-6</a:t>
            </a:r>
          </a:p>
          <a:p>
            <a:pPr algn="l">
              <a:lnSpc>
                <a:spcPct val="105000"/>
              </a:lnSpc>
              <a:spcBef>
                <a:spcPts val="600"/>
              </a:spcBef>
            </a:pPr>
            <a:r>
              <a:rPr sz="1100" b="0" i="0">
                <a:solidFill>
                  <a:srgbClr val="FFFFFF"/>
                </a:solidFill>
                <a:latin typeface="Calibri"/>
              </a:rPr>
              <a:t>2 Peter 2:1-3, 20-21</a:t>
            </a:r>
          </a:p>
          <a:p>
            <a:pPr algn="l">
              <a:lnSpc>
                <a:spcPct val="105000"/>
              </a:lnSpc>
              <a:spcBef>
                <a:spcPts val="600"/>
              </a:spcBef>
            </a:pPr>
            <a:r>
              <a:rPr sz="1100" b="0" i="0">
                <a:solidFill>
                  <a:srgbClr val="FFFFFF"/>
                </a:solidFill>
                <a:latin typeface="Calibri"/>
              </a:rPr>
              <a:t>2 Peter 3:17</a:t>
            </a:r>
          </a:p>
          <a:p>
            <a:pPr algn="l">
              <a:lnSpc>
                <a:spcPct val="105000"/>
              </a:lnSpc>
              <a:spcBef>
                <a:spcPts val="600"/>
              </a:spcBef>
            </a:pPr>
            <a:r>
              <a:rPr sz="1100" b="0" i="0">
                <a:solidFill>
                  <a:srgbClr val="FFFFFF"/>
                </a:solidFill>
                <a:latin typeface="Calibri"/>
              </a:rPr>
              <a:t>Revelation 2:4-5</a:t>
            </a:r>
          </a:p>
          <a:p>
            <a:pPr algn="l">
              <a:lnSpc>
                <a:spcPct val="105000"/>
              </a:lnSpc>
              <a:spcBef>
                <a:spcPts val="600"/>
              </a:spcBef>
            </a:pPr>
            <a:r>
              <a:rPr sz="1100" b="0" i="0">
                <a:solidFill>
                  <a:srgbClr val="FFFFFF"/>
                </a:solidFill>
                <a:latin typeface="Calibri"/>
              </a:rPr>
              <a:t>Revelation 3:11</a:t>
            </a:r>
          </a:p>
          <a:p>
            <a:pPr algn="l">
              <a:lnSpc>
                <a:spcPct val="105000"/>
              </a:lnSpc>
              <a:spcBef>
                <a:spcPts val="600"/>
              </a:spcBef>
            </a:pPr>
            <a:r>
              <a:rPr sz="1100" b="0" i="0">
                <a:solidFill>
                  <a:srgbClr val="FFFFFF"/>
                </a:solidFill>
                <a:latin typeface="Calibri"/>
              </a:rPr>
              <a:t>Confession of Faith, Article IX</a:t>
            </a:r>
          </a:p>
          <a:p>
            <a:pPr algn="l">
              <a:lnSpc>
                <a:spcPct val="105000"/>
              </a:lnSpc>
              <a:spcBef>
                <a:spcPts val="600"/>
              </a:spcBef>
            </a:pPr>
            <a:r>
              <a:rPr sz="1100" b="0" i="0">
                <a:solidFill>
                  <a:srgbClr val="FFFFFF"/>
                </a:solidFill>
                <a:latin typeface="Calibri"/>
              </a:rPr>
              <a:t>Hebrews 3:12-14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although we have experienced regeneration, it is possible to depart from grace and fall into sin; and we may even then, by the grace of God, be renewed in righteousness.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those who have fallen from grace forever condemned?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those who have fallen from grace forever condemned?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They may even then, by the grace of God, be renewed in righteousness.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5:19-20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19 </a:t>
            </a:r>
            <a:r>
              <a:rPr sz="2700" b="0" i="0">
                <a:solidFill>
                  <a:srgbClr val="171512"/>
                </a:solidFill>
                <a:latin typeface="Garamond"/>
              </a:rPr>
              <a:t>My brothers, if anyone among you should go astray from the truth and someone should bring him back, </a:t>
            </a:r>
            <a:r>
              <a:rPr sz="1300" b="1" i="0">
                <a:solidFill>
                  <a:srgbClr val="B8811A"/>
                </a:solidFill>
                <a:latin typeface="Garamond"/>
              </a:rPr>
              <a:t>20 </a:t>
            </a:r>
            <a:r>
              <a:rPr sz="2700" b="0" i="0">
                <a:solidFill>
                  <a:srgbClr val="171512"/>
                </a:solidFill>
                <a:latin typeface="Garamond"/>
              </a:rPr>
              <a:t>let that person know that whoever turns a sinner from the error of his way will save his soul from death and will cover a multitude of sins.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4:29-31</a:t>
            </a:r>
          </a:p>
          <a:p>
            <a:pPr algn="l">
              <a:lnSpc>
                <a:spcPct val="105000"/>
              </a:lnSpc>
              <a:spcBef>
                <a:spcPts val="600"/>
              </a:spcBef>
            </a:pPr>
            <a:r>
              <a:rPr sz="1600" b="0" i="0">
                <a:solidFill>
                  <a:srgbClr val="FFFFFF"/>
                </a:solidFill>
                <a:latin typeface="Calibri"/>
              </a:rPr>
              <a:t>Deuteronomy 30:1-4</a:t>
            </a:r>
          </a:p>
          <a:p>
            <a:pPr algn="l">
              <a:lnSpc>
                <a:spcPct val="105000"/>
              </a:lnSpc>
              <a:spcBef>
                <a:spcPts val="600"/>
              </a:spcBef>
            </a:pPr>
            <a:r>
              <a:rPr sz="1600" b="0" i="0">
                <a:solidFill>
                  <a:srgbClr val="FFFFFF"/>
                </a:solidFill>
                <a:latin typeface="Calibri"/>
              </a:rPr>
              <a:t>Psalm 51:12</a:t>
            </a:r>
          </a:p>
          <a:p>
            <a:pPr algn="l">
              <a:lnSpc>
                <a:spcPct val="105000"/>
              </a:lnSpc>
              <a:spcBef>
                <a:spcPts val="600"/>
              </a:spcBef>
            </a:pPr>
            <a:r>
              <a:rPr sz="1600" b="0" i="0">
                <a:solidFill>
                  <a:srgbClr val="FFFFFF"/>
                </a:solidFill>
                <a:latin typeface="Calibri"/>
              </a:rPr>
              <a:t>Amos 9:14</a:t>
            </a:r>
          </a:p>
          <a:p>
            <a:pPr algn="l">
              <a:lnSpc>
                <a:spcPct val="105000"/>
              </a:lnSpc>
              <a:spcBef>
                <a:spcPts val="600"/>
              </a:spcBef>
            </a:pPr>
            <a:r>
              <a:rPr sz="1600" b="0" i="0">
                <a:solidFill>
                  <a:srgbClr val="FFFFFF"/>
                </a:solidFill>
                <a:latin typeface="Calibri"/>
              </a:rPr>
              <a:t>Romans 8:35-39</a:t>
            </a:r>
          </a:p>
          <a:p>
            <a:pPr algn="l">
              <a:lnSpc>
                <a:spcPct val="105000"/>
              </a:lnSpc>
              <a:spcBef>
                <a:spcPts val="600"/>
              </a:spcBef>
            </a:pPr>
            <a:r>
              <a:rPr sz="1600" b="0" i="0">
                <a:solidFill>
                  <a:srgbClr val="FFFFFF"/>
                </a:solidFill>
                <a:latin typeface="Calibri"/>
              </a:rPr>
              <a:t>Galatians 6:1</a:t>
            </a:r>
          </a:p>
          <a:p>
            <a:pPr algn="l">
              <a:lnSpc>
                <a:spcPct val="105000"/>
              </a:lnSpc>
              <a:spcBef>
                <a:spcPts val="600"/>
              </a:spcBef>
            </a:pPr>
            <a:r>
              <a:rPr sz="1600" b="0" i="0">
                <a:solidFill>
                  <a:srgbClr val="FFFFFF"/>
                </a:solidFill>
                <a:latin typeface="Calibri"/>
              </a:rPr>
              <a:t>Jude 22-23</a:t>
            </a:r>
          </a:p>
          <a:p>
            <a:pPr algn="l">
              <a:lnSpc>
                <a:spcPct val="105000"/>
              </a:lnSpc>
              <a:spcBef>
                <a:spcPts val="600"/>
              </a:spcBef>
            </a:pPr>
            <a:r>
              <a:rPr sz="1600" b="0" i="0">
                <a:solidFill>
                  <a:srgbClr val="FFFFFF"/>
                </a:solidFill>
                <a:latin typeface="Calibri"/>
              </a:rPr>
              <a:t>Confession of Faith, Article IX</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is infinite in power, wisdom, justice, goodness and love, and rules with gracious regard for the well-being and salvation of men, to the glory of his name.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although we have experienced regeneration, it is possible to depart from grace and fall into sin; and we may even then, by the grace of God, be renewed in righteousness.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have faith without works?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have faith without works?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believe good works are the necessary fruits of faith and follow regeneration, but they do not remove our sins or allow us to avert divine judgment.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2:17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17 </a:t>
            </a:r>
            <a:r>
              <a:rPr sz="4000" b="0" i="0">
                <a:solidFill>
                  <a:srgbClr val="171512"/>
                </a:solidFill>
                <a:latin typeface="Garamond"/>
              </a:rPr>
              <a:t>So also faith, if it does not have works, is dead by itself.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7:21</a:t>
            </a:r>
          </a:p>
          <a:p>
            <a:pPr algn="l">
              <a:lnSpc>
                <a:spcPct val="105000"/>
              </a:lnSpc>
              <a:spcBef>
                <a:spcPts val="600"/>
              </a:spcBef>
            </a:pPr>
            <a:r>
              <a:rPr sz="1600" b="0" i="0">
                <a:solidFill>
                  <a:srgbClr val="FFFFFF"/>
                </a:solidFill>
                <a:latin typeface="Calibri"/>
              </a:rPr>
              <a:t>John 14:15</a:t>
            </a:r>
          </a:p>
          <a:p>
            <a:pPr algn="l">
              <a:lnSpc>
                <a:spcPct val="105000"/>
              </a:lnSpc>
              <a:spcBef>
                <a:spcPts val="600"/>
              </a:spcBef>
            </a:pPr>
            <a:r>
              <a:rPr sz="1600" b="0" i="0">
                <a:solidFill>
                  <a:srgbClr val="FFFFFF"/>
                </a:solidFill>
                <a:latin typeface="Calibri"/>
              </a:rPr>
              <a:t>Romans 2:13</a:t>
            </a:r>
          </a:p>
          <a:p>
            <a:pPr algn="l">
              <a:lnSpc>
                <a:spcPct val="105000"/>
              </a:lnSpc>
              <a:spcBef>
                <a:spcPts val="600"/>
              </a:spcBef>
            </a:pPr>
            <a:r>
              <a:rPr sz="1600" b="0" i="0">
                <a:solidFill>
                  <a:srgbClr val="FFFFFF"/>
                </a:solidFill>
                <a:latin typeface="Calibri"/>
              </a:rPr>
              <a:t>Ephesians 2:8-10</a:t>
            </a:r>
          </a:p>
          <a:p>
            <a:pPr algn="l">
              <a:lnSpc>
                <a:spcPct val="105000"/>
              </a:lnSpc>
              <a:spcBef>
                <a:spcPts val="600"/>
              </a:spcBef>
            </a:pPr>
            <a:r>
              <a:rPr sz="1600" b="0" i="0">
                <a:solidFill>
                  <a:srgbClr val="FFFFFF"/>
                </a:solidFill>
                <a:latin typeface="Calibri"/>
              </a:rPr>
              <a:t>James 1:22-25</a:t>
            </a:r>
          </a:p>
          <a:p>
            <a:pPr algn="l">
              <a:lnSpc>
                <a:spcPct val="105000"/>
              </a:lnSpc>
              <a:spcBef>
                <a:spcPts val="600"/>
              </a:spcBef>
            </a:pPr>
            <a:r>
              <a:rPr sz="1600" b="0" i="0">
                <a:solidFill>
                  <a:srgbClr val="FFFFFF"/>
                </a:solidFill>
                <a:latin typeface="Calibri"/>
              </a:rPr>
              <a:t>Confession of Faith, Article X</a:t>
            </a:r>
          </a:p>
          <a:p>
            <a:pPr algn="l">
              <a:lnSpc>
                <a:spcPct val="105000"/>
              </a:lnSpc>
              <a:spcBef>
                <a:spcPts val="600"/>
              </a:spcBef>
            </a:pPr>
            <a:r>
              <a:rPr sz="1600" b="0" i="0">
                <a:solidFill>
                  <a:srgbClr val="FFFFFF"/>
                </a:solidFill>
                <a:latin typeface="Calibri"/>
              </a:rPr>
              <a:t>James 2:14-18, 26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 Good Works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good works are the necessary fruits of faith and follow regeneration but they do not have the virtue to remove our sins or to avert divine judgment.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God's grace continue its work in us through the Word and the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God's grace continue its work in us through the Word and the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sanctifying grace cleanses us from sin in our thoughts, words and acts, and enables us to live in accordance with God's will.</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Ezekiel 36:25-27</a:t>
            </a:r>
          </a:p>
          <a:p>
            <a:pPr algn="l">
              <a:lnSpc>
                <a:spcPct val="120000"/>
              </a:lnSpc>
              <a:spcBef>
                <a:spcPts val="1200"/>
              </a:spcBef>
            </a:pPr>
            <a:r>
              <a:rPr sz="3000" b="0" i="0">
                <a:solidFill>
                  <a:srgbClr val="171512"/>
                </a:solidFill>
                <a:latin typeface="Garamond"/>
              </a:rPr>
              <a:t/>
            </a:r>
            <a:r>
              <a:rPr sz="1200" b="1" i="0">
                <a:solidFill>
                  <a:srgbClr val="B8811A"/>
                </a:solidFill>
                <a:latin typeface="Garamond"/>
              </a:rPr>
              <a:t>25 </a:t>
            </a:r>
            <a:r>
              <a:rPr sz="2300" b="0" i="0">
                <a:solidFill>
                  <a:srgbClr val="171512"/>
                </a:solidFill>
                <a:latin typeface="Garamond"/>
              </a:rPr>
              <a:t>I will sprinkle clean water upon you, and you shall be clean from all your uncleanness, and from all your idols I will cleanse you. </a:t>
            </a:r>
            <a:r>
              <a:rPr sz="1200" b="1" i="0">
                <a:solidFill>
                  <a:srgbClr val="B8811A"/>
                </a:solidFill>
                <a:latin typeface="Garamond"/>
              </a:rPr>
              <a:t>26 </a:t>
            </a:r>
            <a:r>
              <a:rPr sz="2300" b="0" i="0">
                <a:solidFill>
                  <a:srgbClr val="171512"/>
                </a:solidFill>
                <a:latin typeface="Garamond"/>
              </a:rPr>
              <a:t>And I will give you a new heart, and a new spirit I will put within you; I will remove the heart of stone from your flesh and give you a heart of flesh. </a:t>
            </a:r>
            <a:r>
              <a:rPr sz="1200" b="1" i="0">
                <a:solidFill>
                  <a:srgbClr val="B8811A"/>
                </a:solidFill>
                <a:latin typeface="Garamond"/>
              </a:rPr>
              <a:t>27 </a:t>
            </a:r>
            <a:r>
              <a:rPr sz="2300" b="0" i="0">
                <a:solidFill>
                  <a:srgbClr val="171512"/>
                </a:solidFill>
                <a:latin typeface="Garamond"/>
              </a:rPr>
              <a:t>And I will put my spirit within you and cause you to walk in my statutes and be careful to obey my rules.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51:2, 7-12</a:t>
            </a:r>
          </a:p>
          <a:p>
            <a:pPr algn="l">
              <a:lnSpc>
                <a:spcPct val="105000"/>
              </a:lnSpc>
              <a:spcBef>
                <a:spcPts val="600"/>
              </a:spcBef>
            </a:pPr>
            <a:r>
              <a:rPr sz="1600" b="0" i="0">
                <a:solidFill>
                  <a:srgbClr val="FFFFFF"/>
                </a:solidFill>
                <a:latin typeface="Calibri"/>
              </a:rPr>
              <a:t>Jeremiah 31:31-34</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Titus 2:11-14</a:t>
            </a:r>
          </a:p>
          <a:p>
            <a:pPr algn="l">
              <a:lnSpc>
                <a:spcPct val="105000"/>
              </a:lnSpc>
              <a:spcBef>
                <a:spcPts val="600"/>
              </a:spcBef>
            </a:pPr>
            <a:r>
              <a:rPr sz="1600" b="0" i="0">
                <a:solidFill>
                  <a:srgbClr val="FFFFFF"/>
                </a:solidFill>
                <a:latin typeface="Calibri"/>
              </a:rPr>
              <a:t>1 John 1:7, 9</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400" b="0" i="0">
                <a:solidFill>
                  <a:srgbClr val="171512"/>
                </a:solidFill>
                <a:latin typeface="Garamond"/>
              </a:rPr>
              <a:t>We believe sanctification is the work of God’s grace through the Word and the Spirit, by which those who have been born again are cleansed from sin in their thoughts, words and acts, and are enabled to live in accordance with God’s will, and to strive for holiness without which no one will see the Lord.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is sanctification lived out?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Jesus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is sanctification lived out?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Holiness of heart and life, which includes works of piety and works of mercy.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Micah 6:8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He has told you, O man, what is good, and what the LORD requires of you: but to do justice, to love kindness, and to walk humbly with your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100" b="0" i="0">
                <a:solidFill>
                  <a:srgbClr val="FFFFFF"/>
                </a:solidFill>
                <a:latin typeface="Calibri"/>
              </a:rPr>
              <a:t>Leviticus 20:26</a:t>
            </a:r>
          </a:p>
          <a:p>
            <a:pPr algn="l">
              <a:lnSpc>
                <a:spcPct val="105000"/>
              </a:lnSpc>
              <a:spcBef>
                <a:spcPts val="600"/>
              </a:spcBef>
            </a:pPr>
            <a:r>
              <a:rPr sz="1100" b="0" i="0">
                <a:solidFill>
                  <a:srgbClr val="FFFFFF"/>
                </a:solidFill>
                <a:latin typeface="Calibri"/>
              </a:rPr>
              <a:t>Amos 5:14</a:t>
            </a:r>
          </a:p>
          <a:p>
            <a:pPr algn="l">
              <a:lnSpc>
                <a:spcPct val="105000"/>
              </a:lnSpc>
              <a:spcBef>
                <a:spcPts val="600"/>
              </a:spcBef>
            </a:pPr>
            <a:r>
              <a:rPr sz="1100" b="0" i="0">
                <a:solidFill>
                  <a:srgbClr val="FFFFFF"/>
                </a:solidFill>
                <a:latin typeface="Calibri"/>
              </a:rPr>
              <a:t>Romans 6:22</a:t>
            </a:r>
          </a:p>
          <a:p>
            <a:pPr algn="l">
              <a:lnSpc>
                <a:spcPct val="105000"/>
              </a:lnSpc>
              <a:spcBef>
                <a:spcPts val="600"/>
              </a:spcBef>
            </a:pPr>
            <a:r>
              <a:rPr sz="1100" b="0" i="0">
                <a:solidFill>
                  <a:srgbClr val="FFFFFF"/>
                </a:solidFill>
                <a:latin typeface="Calibri"/>
              </a:rPr>
              <a:t>Romans 12:1</a:t>
            </a:r>
          </a:p>
          <a:p>
            <a:pPr algn="l">
              <a:lnSpc>
                <a:spcPct val="105000"/>
              </a:lnSpc>
              <a:spcBef>
                <a:spcPts val="600"/>
              </a:spcBef>
            </a:pPr>
            <a:r>
              <a:rPr sz="1100" b="0" i="0">
                <a:solidFill>
                  <a:srgbClr val="FFFFFF"/>
                </a:solidFill>
                <a:latin typeface="Calibri"/>
              </a:rPr>
              <a:t>2 Corinthians 7:1</a:t>
            </a:r>
          </a:p>
          <a:p>
            <a:pPr algn="l">
              <a:lnSpc>
                <a:spcPct val="105000"/>
              </a:lnSpc>
              <a:spcBef>
                <a:spcPts val="600"/>
              </a:spcBef>
            </a:pPr>
            <a:r>
              <a:rPr sz="1100" b="0" i="0">
                <a:solidFill>
                  <a:srgbClr val="FFFFFF"/>
                </a:solidFill>
                <a:latin typeface="Calibri"/>
              </a:rPr>
              <a:t>Hebrews 12:14</a:t>
            </a:r>
          </a:p>
          <a:p>
            <a:pPr algn="l">
              <a:lnSpc>
                <a:spcPct val="105000"/>
              </a:lnSpc>
              <a:spcBef>
                <a:spcPts val="600"/>
              </a:spcBef>
            </a:pPr>
            <a:r>
              <a:rPr sz="1100" b="0" i="0">
                <a:solidFill>
                  <a:srgbClr val="FFFFFF"/>
                </a:solidFill>
                <a:latin typeface="Calibri"/>
              </a:rPr>
              <a:t>1 Peter 2:5, 9</a:t>
            </a:r>
          </a:p>
          <a:p>
            <a:pPr algn="l">
              <a:lnSpc>
                <a:spcPct val="105000"/>
              </a:lnSpc>
              <a:spcBef>
                <a:spcPts val="600"/>
              </a:spcBef>
            </a:pPr>
            <a:r>
              <a:rPr sz="1100" b="0" i="0">
                <a:solidFill>
                  <a:srgbClr val="FFFFFF"/>
                </a:solidFill>
                <a:latin typeface="Calibri"/>
              </a:rPr>
              <a:t>Romans 12:12</a:t>
            </a:r>
          </a:p>
          <a:p>
            <a:pPr algn="l">
              <a:lnSpc>
                <a:spcPct val="105000"/>
              </a:lnSpc>
              <a:spcBef>
                <a:spcPts val="600"/>
              </a:spcBef>
            </a:pPr>
            <a:r>
              <a:rPr sz="1100" b="0" i="0">
                <a:solidFill>
                  <a:srgbClr val="FFFFFF"/>
                </a:solidFill>
                <a:latin typeface="Calibri"/>
              </a:rPr>
              <a:t>Romans 15:4</a:t>
            </a:r>
          </a:p>
          <a:p>
            <a:pPr algn="l">
              <a:lnSpc>
                <a:spcPct val="105000"/>
              </a:lnSpc>
              <a:spcBef>
                <a:spcPts val="600"/>
              </a:spcBef>
            </a:pPr>
            <a:r>
              <a:rPr sz="1100" b="0" i="0">
                <a:solidFill>
                  <a:srgbClr val="FFFFFF"/>
                </a:solidFill>
                <a:latin typeface="Calibri"/>
              </a:rPr>
              <a:t>1 Corinthians 11:23-26</a:t>
            </a:r>
          </a:p>
          <a:p>
            <a:pPr algn="l">
              <a:lnSpc>
                <a:spcPct val="105000"/>
              </a:lnSpc>
              <a:spcBef>
                <a:spcPts val="600"/>
              </a:spcBef>
            </a:pPr>
            <a:r>
              <a:rPr sz="1100" b="0" i="0">
                <a:solidFill>
                  <a:srgbClr val="FFFFFF"/>
                </a:solidFill>
                <a:latin typeface="Calibri"/>
              </a:rPr>
              <a:t>1 Thessalonians 5:16-18</a:t>
            </a:r>
          </a:p>
          <a:p>
            <a:pPr algn="l">
              <a:lnSpc>
                <a:spcPct val="105000"/>
              </a:lnSpc>
              <a:spcBef>
                <a:spcPts val="600"/>
              </a:spcBef>
            </a:pPr>
            <a:r>
              <a:rPr sz="1100" b="0" i="0">
                <a:solidFill>
                  <a:srgbClr val="FFFFFF"/>
                </a:solidFill>
                <a:latin typeface="Calibri"/>
              </a:rPr>
              <a:t>Hebrews 10:24-25</a:t>
            </a:r>
          </a:p>
          <a:p>
            <a:pPr algn="l">
              <a:lnSpc>
                <a:spcPct val="105000"/>
              </a:lnSpc>
              <a:spcBef>
                <a:spcPts val="600"/>
              </a:spcBef>
            </a:pPr>
            <a:r>
              <a:rPr sz="1100" b="0" i="0">
                <a:solidFill>
                  <a:srgbClr val="FFFFFF"/>
                </a:solidFill>
                <a:latin typeface="Calibri"/>
              </a:rPr>
              <a:t>James 5:13-16</a:t>
            </a:r>
          </a:p>
          <a:p>
            <a:pPr algn="l">
              <a:lnSpc>
                <a:spcPct val="105000"/>
              </a:lnSpc>
              <a:spcBef>
                <a:spcPts val="600"/>
              </a:spcBef>
            </a:pPr>
            <a:r>
              <a:rPr sz="1100" b="0" i="0">
                <a:solidFill>
                  <a:srgbClr val="FFFFFF"/>
                </a:solidFill>
                <a:latin typeface="Calibri"/>
              </a:rPr>
              <a:t>Deuteronomy 15:10-11</a:t>
            </a:r>
          </a:p>
          <a:p>
            <a:pPr algn="l">
              <a:lnSpc>
                <a:spcPct val="105000"/>
              </a:lnSpc>
              <a:spcBef>
                <a:spcPts val="600"/>
              </a:spcBef>
            </a:pPr>
            <a:r>
              <a:rPr sz="1100" b="0" i="0">
                <a:solidFill>
                  <a:srgbClr val="FFFFFF"/>
                </a:solidFill>
                <a:latin typeface="Calibri"/>
              </a:rPr>
              <a:t>Psalm 82:3-4</a:t>
            </a:r>
          </a:p>
          <a:p>
            <a:pPr algn="l">
              <a:lnSpc>
                <a:spcPct val="105000"/>
              </a:lnSpc>
              <a:spcBef>
                <a:spcPts val="600"/>
              </a:spcBef>
            </a:pPr>
            <a:r>
              <a:rPr sz="1100" b="0" i="0">
                <a:solidFill>
                  <a:srgbClr val="FFFFFF"/>
                </a:solidFill>
                <a:latin typeface="Calibri"/>
              </a:rPr>
              <a:t>Proverbs 19:17</a:t>
            </a:r>
          </a:p>
          <a:p>
            <a:pPr algn="l">
              <a:lnSpc>
                <a:spcPct val="105000"/>
              </a:lnSpc>
              <a:spcBef>
                <a:spcPts val="600"/>
              </a:spcBef>
            </a:pPr>
            <a:r>
              <a:rPr sz="1100" b="0" i="0">
                <a:solidFill>
                  <a:srgbClr val="FFFFFF"/>
                </a:solidFill>
                <a:latin typeface="Calibri"/>
              </a:rPr>
              <a:t>Isaiah 61:1</a:t>
            </a:r>
          </a:p>
          <a:p>
            <a:pPr algn="l">
              <a:lnSpc>
                <a:spcPct val="105000"/>
              </a:lnSpc>
              <a:spcBef>
                <a:spcPts val="600"/>
              </a:spcBef>
            </a:pPr>
            <a:r>
              <a:rPr sz="1100" b="0" i="0">
                <a:solidFill>
                  <a:srgbClr val="FFFFFF"/>
                </a:solidFill>
                <a:latin typeface="Calibri"/>
              </a:rPr>
              <a:t>Matthew 19:21</a:t>
            </a:r>
          </a:p>
          <a:p>
            <a:pPr algn="l">
              <a:lnSpc>
                <a:spcPct val="105000"/>
              </a:lnSpc>
              <a:spcBef>
                <a:spcPts val="600"/>
              </a:spcBef>
            </a:pPr>
            <a:r>
              <a:rPr sz="1100" b="0" i="0">
                <a:solidFill>
                  <a:srgbClr val="FFFFFF"/>
                </a:solidFill>
                <a:latin typeface="Calibri"/>
              </a:rPr>
              <a:t>Matthew 25:31-46</a:t>
            </a:r>
          </a:p>
          <a:p>
            <a:pPr algn="l">
              <a:lnSpc>
                <a:spcPct val="105000"/>
              </a:lnSpc>
              <a:spcBef>
                <a:spcPts val="600"/>
              </a:spcBef>
            </a:pPr>
            <a:r>
              <a:rPr sz="1100" b="0" i="0">
                <a:solidFill>
                  <a:srgbClr val="FFFFFF"/>
                </a:solidFill>
                <a:latin typeface="Calibri"/>
              </a:rPr>
              <a:t>Luke 11:42</a:t>
            </a:r>
          </a:p>
          <a:p>
            <a:pPr algn="l">
              <a:lnSpc>
                <a:spcPct val="105000"/>
              </a:lnSpc>
              <a:spcBef>
                <a:spcPts val="600"/>
              </a:spcBef>
            </a:pPr>
            <a:r>
              <a:rPr sz="1100" b="0" i="0">
                <a:solidFill>
                  <a:srgbClr val="FFFFFF"/>
                </a:solidFill>
                <a:latin typeface="Calibri"/>
              </a:rPr>
              <a:t>Acts 2:44-45</a:t>
            </a:r>
          </a:p>
          <a:p>
            <a:pPr algn="l">
              <a:lnSpc>
                <a:spcPct val="105000"/>
              </a:lnSpc>
              <a:spcBef>
                <a:spcPts val="600"/>
              </a:spcBef>
            </a:pPr>
            <a:r>
              <a:rPr sz="1100" b="0" i="0">
                <a:solidFill>
                  <a:srgbClr val="FFFFFF"/>
                </a:solidFill>
                <a:latin typeface="Calibri"/>
              </a:rPr>
              <a:t>Romans 12:13</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else does sanctifying grace do for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else does sanctifying grace do for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enables us to strive for that holiness without which no one will see the Lord.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12:14</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14 </a:t>
            </a:r>
            <a:r>
              <a:rPr sz="4000" b="0" i="0">
                <a:solidFill>
                  <a:srgbClr val="171512"/>
                </a:solidFill>
                <a:latin typeface="Garamond"/>
              </a:rPr>
              <a:t>Pursue peace with all and the holiness without which no one will see the Lord.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Matthew 6:33</a:t>
            </a:r>
          </a:p>
          <a:p>
            <a:pPr algn="l">
              <a:lnSpc>
                <a:spcPct val="105000"/>
              </a:lnSpc>
              <a:spcBef>
                <a:spcPts val="600"/>
              </a:spcBef>
            </a:pPr>
            <a:r>
              <a:rPr sz="1300" b="0" i="0">
                <a:solidFill>
                  <a:srgbClr val="FFFFFF"/>
                </a:solidFill>
                <a:latin typeface="Calibri"/>
              </a:rPr>
              <a:t>John 17:17</a:t>
            </a:r>
          </a:p>
          <a:p>
            <a:pPr algn="l">
              <a:lnSpc>
                <a:spcPct val="105000"/>
              </a:lnSpc>
              <a:spcBef>
                <a:spcPts val="600"/>
              </a:spcBef>
            </a:pPr>
            <a:r>
              <a:rPr sz="1300" b="0" i="0">
                <a:solidFill>
                  <a:srgbClr val="FFFFFF"/>
                </a:solidFill>
                <a:latin typeface="Calibri"/>
              </a:rPr>
              <a:t>Romans 8:29</a:t>
            </a:r>
          </a:p>
          <a:p>
            <a:pPr algn="l">
              <a:lnSpc>
                <a:spcPct val="105000"/>
              </a:lnSpc>
              <a:spcBef>
                <a:spcPts val="600"/>
              </a:spcBef>
            </a:pPr>
            <a:r>
              <a:rPr sz="1300" b="0" i="0">
                <a:solidFill>
                  <a:srgbClr val="FFFFFF"/>
                </a:solidFill>
                <a:latin typeface="Calibri"/>
              </a:rPr>
              <a:t>Romans 12:1</a:t>
            </a:r>
          </a:p>
          <a:p>
            <a:pPr algn="l">
              <a:lnSpc>
                <a:spcPct val="105000"/>
              </a:lnSpc>
              <a:spcBef>
                <a:spcPts val="600"/>
              </a:spcBef>
            </a:pPr>
            <a:r>
              <a:rPr sz="1300" b="0" i="0">
                <a:solidFill>
                  <a:srgbClr val="FFFFFF"/>
                </a:solidFill>
                <a:latin typeface="Calibri"/>
              </a:rPr>
              <a:t>2 Corinthians 3:18</a:t>
            </a:r>
          </a:p>
          <a:p>
            <a:pPr algn="l">
              <a:lnSpc>
                <a:spcPct val="105000"/>
              </a:lnSpc>
              <a:spcBef>
                <a:spcPts val="600"/>
              </a:spcBef>
            </a:pPr>
            <a:r>
              <a:rPr sz="1300" b="0" i="0">
                <a:solidFill>
                  <a:srgbClr val="FFFFFF"/>
                </a:solidFill>
                <a:latin typeface="Calibri"/>
              </a:rPr>
              <a:t>2 Corinthians 7:1</a:t>
            </a:r>
          </a:p>
          <a:p>
            <a:pPr algn="l">
              <a:lnSpc>
                <a:spcPct val="105000"/>
              </a:lnSpc>
              <a:spcBef>
                <a:spcPts val="600"/>
              </a:spcBef>
            </a:pPr>
            <a:r>
              <a:rPr sz="1300" b="0" i="0">
                <a:solidFill>
                  <a:srgbClr val="FFFFFF"/>
                </a:solidFill>
                <a:latin typeface="Calibri"/>
              </a:rPr>
              <a:t>Ephesians 4:22-24</a:t>
            </a:r>
          </a:p>
          <a:p>
            <a:pPr algn="l">
              <a:lnSpc>
                <a:spcPct val="105000"/>
              </a:lnSpc>
              <a:spcBef>
                <a:spcPts val="600"/>
              </a:spcBef>
            </a:pPr>
            <a:r>
              <a:rPr sz="1300" b="0" i="0">
                <a:solidFill>
                  <a:srgbClr val="FFFFFF"/>
                </a:solidFill>
                <a:latin typeface="Calibri"/>
              </a:rPr>
              <a:t>Colossians 1:21-22</a:t>
            </a:r>
          </a:p>
          <a:p>
            <a:pPr algn="l">
              <a:lnSpc>
                <a:spcPct val="105000"/>
              </a:lnSpc>
              <a:spcBef>
                <a:spcPts val="600"/>
              </a:spcBef>
            </a:pPr>
            <a:r>
              <a:rPr sz="1300" b="0" i="0">
                <a:solidFill>
                  <a:srgbClr val="FFFFFF"/>
                </a:solidFill>
                <a:latin typeface="Calibri"/>
              </a:rPr>
              <a:t>1 Thessalonians 5:23</a:t>
            </a:r>
          </a:p>
          <a:p>
            <a:pPr algn="l">
              <a:lnSpc>
                <a:spcPct val="105000"/>
              </a:lnSpc>
              <a:spcBef>
                <a:spcPts val="600"/>
              </a:spcBef>
            </a:pPr>
            <a:r>
              <a:rPr sz="1300" b="0" i="0">
                <a:solidFill>
                  <a:srgbClr val="FFFFFF"/>
                </a:solidFill>
                <a:latin typeface="Calibri"/>
              </a:rPr>
              <a:t>2 Thessalonians 2:13</a:t>
            </a:r>
          </a:p>
          <a:p>
            <a:pPr algn="l">
              <a:lnSpc>
                <a:spcPct val="105000"/>
              </a:lnSpc>
              <a:spcBef>
                <a:spcPts val="600"/>
              </a:spcBef>
            </a:pPr>
            <a:r>
              <a:rPr sz="1300" b="0" i="0">
                <a:solidFill>
                  <a:srgbClr val="FFFFFF"/>
                </a:solidFill>
                <a:latin typeface="Calibri"/>
              </a:rPr>
              <a:t>Hebrews 6:1-3</a:t>
            </a:r>
          </a:p>
          <a:p>
            <a:pPr algn="l">
              <a:lnSpc>
                <a:spcPct val="105000"/>
              </a:lnSpc>
              <a:spcBef>
                <a:spcPts val="600"/>
              </a:spcBef>
            </a:pPr>
            <a:r>
              <a:rPr sz="1300" b="0" i="0">
                <a:solidFill>
                  <a:srgbClr val="FFFFFF"/>
                </a:solidFill>
                <a:latin typeface="Calibri"/>
              </a:rPr>
              <a:t>1 Peter 1:13-16</a:t>
            </a:r>
          </a:p>
          <a:p>
            <a:pPr algn="l">
              <a:lnSpc>
                <a:spcPct val="105000"/>
              </a:lnSpc>
              <a:spcBef>
                <a:spcPts val="600"/>
              </a:spcBef>
            </a:pPr>
            <a:r>
              <a:rPr sz="1300" b="0" i="0">
                <a:solidFill>
                  <a:srgbClr val="FFFFFF"/>
                </a:solidFill>
                <a:latin typeface="Calibri"/>
              </a:rPr>
              <a:t>1 John 3:2-3</a:t>
            </a:r>
          </a:p>
          <a:p>
            <a:pPr algn="l">
              <a:lnSpc>
                <a:spcPct val="105000"/>
              </a:lnSpc>
              <a:spcBef>
                <a:spcPts val="600"/>
              </a:spcBef>
            </a:pPr>
            <a:r>
              <a:rPr sz="1300" b="0" i="0">
                <a:solidFill>
                  <a:srgbClr val="FFFFFF"/>
                </a:solidFill>
                <a:latin typeface="Calibri"/>
              </a:rPr>
              <a:t>1 John 5:3</a:t>
            </a:r>
          </a:p>
          <a:p>
            <a:pPr algn="l">
              <a:lnSpc>
                <a:spcPct val="105000"/>
              </a:lnSpc>
              <a:spcBef>
                <a:spcPts val="600"/>
              </a:spcBef>
            </a:pPr>
            <a:r>
              <a:rPr sz="13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400" b="0" i="0">
                <a:solidFill>
                  <a:srgbClr val="171512"/>
                </a:solidFill>
                <a:latin typeface="Garamond"/>
              </a:rPr>
              <a:t>We believe sanctification is the work of God’s grace through the Word and the Spirit, by which those who have been born again are cleansed from sin in their thoughts, words and acts, and are enabled to live in accordance with God’s will, and to strive for holiness without which no one will see the Lord.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true holiness possible?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true holiness possible?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Entire sanctification is a state of perfect love, righteousness, and true holiness which every regenerate believer may obtain.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5:48</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48 </a:t>
            </a:r>
            <a:r>
              <a:rPr sz="4000" b="0" i="0">
                <a:solidFill>
                  <a:srgbClr val="171512"/>
                </a:solidFill>
                <a:latin typeface="Garamond"/>
              </a:rPr>
              <a:t>Therefore you shall be perfect, as your heavenly Father is perfect.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Exodus 19:6</a:t>
            </a:r>
          </a:p>
          <a:p>
            <a:pPr algn="l">
              <a:lnSpc>
                <a:spcPct val="105000"/>
              </a:lnSpc>
              <a:spcBef>
                <a:spcPts val="600"/>
              </a:spcBef>
            </a:pPr>
            <a:r>
              <a:rPr sz="1600" b="0" i="0">
                <a:solidFill>
                  <a:srgbClr val="FFFFFF"/>
                </a:solidFill>
                <a:latin typeface="Calibri"/>
              </a:rPr>
              <a:t>Leviticus 11:44-45</a:t>
            </a:r>
          </a:p>
          <a:p>
            <a:pPr algn="l">
              <a:lnSpc>
                <a:spcPct val="105000"/>
              </a:lnSpc>
              <a:spcBef>
                <a:spcPts val="600"/>
              </a:spcBef>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Deuteronomy 7:6</a:t>
            </a:r>
          </a:p>
          <a:p>
            <a:pPr algn="l">
              <a:lnSpc>
                <a:spcPct val="105000"/>
              </a:lnSpc>
              <a:spcBef>
                <a:spcPts val="600"/>
              </a:spcBef>
            </a:pPr>
            <a:r>
              <a:rPr sz="1600" b="0" i="0">
                <a:solidFill>
                  <a:srgbClr val="FFFFFF"/>
                </a:solidFill>
                <a:latin typeface="Calibri"/>
              </a:rPr>
              <a:t>Deuteronomy 14:2</a:t>
            </a:r>
          </a:p>
          <a:p>
            <a:pPr algn="l">
              <a:lnSpc>
                <a:spcPct val="105000"/>
              </a:lnSpc>
              <a:spcBef>
                <a:spcPts val="600"/>
              </a:spcBef>
            </a:pPr>
            <a:r>
              <a:rPr sz="1600" b="0" i="0">
                <a:solidFill>
                  <a:srgbClr val="FFFFFF"/>
                </a:solidFill>
                <a:latin typeface="Calibri"/>
              </a:rPr>
              <a:t>1 John 3:2-3</a:t>
            </a:r>
          </a:p>
          <a:p>
            <a:pPr algn="l">
              <a:lnSpc>
                <a:spcPct val="105000"/>
              </a:lnSpc>
              <a:spcBef>
                <a:spcPts val="600"/>
              </a:spcBef>
            </a:pPr>
            <a:r>
              <a:rPr sz="1600" b="0" i="0">
                <a:solidFill>
                  <a:srgbClr val="FFFFFF"/>
                </a:solidFill>
                <a:latin typeface="Calibri"/>
              </a:rPr>
              <a:t>1 John 5:3</a:t>
            </a:r>
          </a:p>
          <a:p>
            <a:pPr algn="l">
              <a:lnSpc>
                <a:spcPct val="105000"/>
              </a:lnSpc>
              <a:spcBef>
                <a:spcPts val="600"/>
              </a:spcBef>
            </a:pPr>
            <a:r>
              <a:rPr sz="1600" b="0" i="0">
                <a:solidFill>
                  <a:srgbClr val="FFFFFF"/>
                </a:solidFill>
                <a:latin typeface="Calibri"/>
              </a:rPr>
              <a:t>Confession of Faith, Article XI</a:t>
            </a:r>
          </a:p>
          <a:p>
            <a:pPr algn="l">
              <a:lnSpc>
                <a:spcPct val="105000"/>
              </a:lnSpc>
              <a:spcBef>
                <a:spcPts val="600"/>
              </a:spcBef>
            </a:pPr>
            <a:r>
              <a:rPr sz="1600" b="0" i="0">
                <a:solidFill>
                  <a:srgbClr val="FFFFFF"/>
                </a:solidFill>
                <a:latin typeface="Calibri"/>
              </a:rPr>
              <a:t>Matthew 5:43-48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Entire sanctification is a state of perfect love, righteousness and true holiness which every regenerate believer may obtain by being delivered from the power of sin, by loving God with all the heart, soul, mind and strength, and by loving one’s neighbor as one’s self.</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Jesus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one Lord, Jesus Christ, the only Son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beauty of entire sanctification?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beauty of entire sanctification?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being delivered from the power of sin; loving God with all the heart, soul, mind, and strength; and loving one's neighbor as one's self.</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Mark 12:30-31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30 </a:t>
            </a:r>
            <a:r>
              <a:rPr sz="2700" b="0" i="0">
                <a:solidFill>
                  <a:srgbClr val="171512"/>
                </a:solidFill>
                <a:latin typeface="Garamond"/>
              </a:rPr>
              <a:t>And you shall love the Lord your God with all your heart and with all your soul and with all your mind and with all your strength. </a:t>
            </a:r>
            <a:r>
              <a:rPr sz="1300" b="1" i="0">
                <a:solidFill>
                  <a:srgbClr val="B8811A"/>
                </a:solidFill>
                <a:latin typeface="Garamond"/>
              </a:rPr>
              <a:t>31 </a:t>
            </a:r>
            <a:r>
              <a:rPr sz="2700" b="0" i="0">
                <a:solidFill>
                  <a:srgbClr val="171512"/>
                </a:solidFill>
                <a:latin typeface="Garamond"/>
              </a:rPr>
              <a:t>The second is this: You shall love your neighbor as yourself. There is no other commandment greater than these.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Leviticus 19:18</a:t>
            </a:r>
          </a:p>
          <a:p>
            <a:pPr algn="l">
              <a:lnSpc>
                <a:spcPct val="105000"/>
              </a:lnSpc>
              <a:spcBef>
                <a:spcPts val="600"/>
              </a:spcBef>
            </a:pPr>
            <a:r>
              <a:rPr sz="1600" b="0" i="0">
                <a:solidFill>
                  <a:srgbClr val="FFFFFF"/>
                </a:solidFill>
                <a:latin typeface="Calibri"/>
              </a:rPr>
              <a:t>Deuteronomy 6:5</a:t>
            </a:r>
          </a:p>
          <a:p>
            <a:pPr algn="l">
              <a:lnSpc>
                <a:spcPct val="105000"/>
              </a:lnSpc>
              <a:spcBef>
                <a:spcPts val="600"/>
              </a:spcBef>
            </a:pPr>
            <a:r>
              <a:rPr sz="1600" b="0" i="0">
                <a:solidFill>
                  <a:srgbClr val="FFFFFF"/>
                </a:solidFill>
                <a:latin typeface="Calibri"/>
              </a:rPr>
              <a:t>Romans 13:9-10</a:t>
            </a:r>
          </a:p>
          <a:p>
            <a:pPr algn="l">
              <a:lnSpc>
                <a:spcPct val="105000"/>
              </a:lnSpc>
              <a:spcBef>
                <a:spcPts val="600"/>
              </a:spcBef>
            </a:pPr>
            <a:r>
              <a:rPr sz="1600" b="0" i="0">
                <a:solidFill>
                  <a:srgbClr val="FFFFFF"/>
                </a:solidFill>
                <a:latin typeface="Calibri"/>
              </a:rPr>
              <a:t>Galatians 5:13-14</a:t>
            </a:r>
          </a:p>
          <a:p>
            <a:pPr algn="l">
              <a:lnSpc>
                <a:spcPct val="105000"/>
              </a:lnSpc>
              <a:spcBef>
                <a:spcPts val="600"/>
              </a:spcBef>
            </a:pPr>
            <a:r>
              <a:rPr sz="1600" b="0" i="0">
                <a:solidFill>
                  <a:srgbClr val="FFFFFF"/>
                </a:solidFill>
                <a:latin typeface="Calibri"/>
              </a:rPr>
              <a:t>1 Thessalonians 5:23</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Entire sanctification is a state of perfect love, righteousness and true holiness which every regenerate believer may obtain by being delivered from the power of sin, by loving God with all the heart, soul, mind and strength, and by loving one’s neighbor as one’s self.</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entire sanctification gradual or instantaneous?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entire sanctification gradual or instantaneous?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Through faith in Jesus Christ this gracious gift may be received in this life either gradually or instantaneously.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Thessalonians 5:23-24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23 </a:t>
            </a:r>
            <a:r>
              <a:rPr sz="2700" b="0" i="0">
                <a:solidFill>
                  <a:srgbClr val="171512"/>
                </a:solidFill>
                <a:latin typeface="Garamond"/>
              </a:rPr>
              <a:t>May the God of peace himself sanctify you completely, and may your whole spirit and soul and body be kept blameless at the coming of our Lord Jesus Christ. </a:t>
            </a:r>
            <a:r>
              <a:rPr sz="1300" b="1" i="0">
                <a:solidFill>
                  <a:srgbClr val="B8811A"/>
                </a:solidFill>
                <a:latin typeface="Garamond"/>
              </a:rPr>
              <a:t>24 </a:t>
            </a:r>
            <a:r>
              <a:rPr sz="2700" b="0" i="0">
                <a:solidFill>
                  <a:srgbClr val="171512"/>
                </a:solidFill>
                <a:latin typeface="Garamond"/>
              </a:rPr>
              <a:t>Faithful is the one who calls you, who will also do 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Proverbs 4:18</a:t>
            </a:r>
          </a:p>
          <a:p>
            <a:pPr algn="l">
              <a:lnSpc>
                <a:spcPct val="105000"/>
              </a:lnSpc>
              <a:spcBef>
                <a:spcPts val="600"/>
              </a:spcBef>
            </a:pPr>
            <a:r>
              <a:rPr sz="1600" b="0" i="0">
                <a:solidFill>
                  <a:srgbClr val="FFFFFF"/>
                </a:solidFill>
                <a:latin typeface="Calibri"/>
              </a:rPr>
              <a:t>Acts 15:9</a:t>
            </a:r>
          </a:p>
          <a:p>
            <a:pPr algn="l">
              <a:lnSpc>
                <a:spcPct val="105000"/>
              </a:lnSpc>
              <a:spcBef>
                <a:spcPts val="600"/>
              </a:spcBef>
            </a:pPr>
            <a:r>
              <a:rPr sz="1600" b="0" i="0">
                <a:solidFill>
                  <a:srgbClr val="FFFFFF"/>
                </a:solidFill>
                <a:latin typeface="Calibri"/>
              </a:rPr>
              <a:t>Ephesians 4:15</a:t>
            </a:r>
          </a:p>
          <a:p>
            <a:pPr algn="l">
              <a:lnSpc>
                <a:spcPct val="105000"/>
              </a:lnSpc>
              <a:spcBef>
                <a:spcPts val="600"/>
              </a:spcBef>
            </a:pPr>
            <a:r>
              <a:rPr sz="1600" b="0" i="0">
                <a:solidFill>
                  <a:srgbClr val="FFFFFF"/>
                </a:solidFill>
                <a:latin typeface="Calibri"/>
              </a:rPr>
              <a:t>1 Peter 2:2</a:t>
            </a:r>
          </a:p>
          <a:p>
            <a:pPr algn="l">
              <a:lnSpc>
                <a:spcPct val="105000"/>
              </a:lnSpc>
              <a:spcBef>
                <a:spcPts val="600"/>
              </a:spcBef>
            </a:pPr>
            <a:r>
              <a:rPr sz="1600" b="0" i="0">
                <a:solidFill>
                  <a:srgbClr val="FFFFFF"/>
                </a:solidFill>
                <a:latin typeface="Calibri"/>
              </a:rPr>
              <a:t>2 Peter 3:18</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Through faith in Jesus Christ this gracious gift may be received in this life both gradually and instantaneously, and should be sought earnestly by every child of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Should all pursue entire sanctification?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Should all pursue entire sanctification?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It should be sought earnestly by every child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548640" y="1005840"/>
            <a:ext cx="334361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Lord, Jesus Christ, the only Son of God, eternally begotten of the Father, God from God, Light from Light, true God from true God, begotten, not made, of one Being with the Father; through Him all things were made.</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1:15-16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15 </a:t>
            </a:r>
            <a:r>
              <a:rPr sz="3200" b="0" i="0">
                <a:solidFill>
                  <a:srgbClr val="171512"/>
                </a:solidFill>
                <a:latin typeface="Garamond"/>
              </a:rPr>
              <a:t>but, as the one who called you is holy, become holy yourselves in all your conduct. </a:t>
            </a:r>
            <a:r>
              <a:rPr sz="1600" b="1" i="0">
                <a:solidFill>
                  <a:srgbClr val="B8811A"/>
                </a:solidFill>
                <a:latin typeface="Garamond"/>
              </a:rPr>
              <a:t>16 </a:t>
            </a:r>
            <a:r>
              <a:rPr sz="3200" b="0" i="0">
                <a:solidFill>
                  <a:srgbClr val="171512"/>
                </a:solidFill>
                <a:latin typeface="Garamond"/>
              </a:rPr>
              <a:t>For it is written, 'You shall be holy, because I am holy.'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Psalm 86:11</a:t>
            </a:r>
          </a:p>
          <a:p>
            <a:pPr algn="l">
              <a:lnSpc>
                <a:spcPct val="105000"/>
              </a:lnSpc>
              <a:spcBef>
                <a:spcPts val="600"/>
              </a:spcBef>
            </a:pPr>
            <a:r>
              <a:rPr sz="1600" b="0" i="0">
                <a:solidFill>
                  <a:srgbClr val="FFFFFF"/>
                </a:solidFill>
                <a:latin typeface="Calibri"/>
              </a:rPr>
              <a:t>Hebrews 12:14</a:t>
            </a:r>
          </a:p>
          <a:p>
            <a:pPr algn="l">
              <a:lnSpc>
                <a:spcPct val="105000"/>
              </a:lnSpc>
              <a:spcBef>
                <a:spcPts val="600"/>
              </a:spcBef>
            </a:pPr>
            <a:r>
              <a:rPr sz="1600" b="0" i="0">
                <a:solidFill>
                  <a:srgbClr val="FFFFFF"/>
                </a:solidFill>
                <a:latin typeface="Calibri"/>
              </a:rPr>
              <a:t>2 Peter 1:3-11</a:t>
            </a:r>
          </a:p>
          <a:p>
            <a:pPr algn="l">
              <a:lnSpc>
                <a:spcPct val="105000"/>
              </a:lnSpc>
              <a:spcBef>
                <a:spcPts val="600"/>
              </a:spcBef>
            </a:pPr>
            <a:r>
              <a:rPr sz="1600" b="0" i="0">
                <a:solidFill>
                  <a:srgbClr val="FFFFFF"/>
                </a:solidFill>
                <a:latin typeface="Calibri"/>
              </a:rPr>
              <a:t>Confession of Faith, Article XI</a:t>
            </a:r>
          </a:p>
          <a:p>
            <a:pPr algn="l">
              <a:lnSpc>
                <a:spcPct val="105000"/>
              </a:lnSpc>
              <a:spcBef>
                <a:spcPts val="600"/>
              </a:spcBef>
            </a:pPr>
            <a:r>
              <a:rPr sz="1600" b="0" i="0">
                <a:solidFill>
                  <a:srgbClr val="FFFFFF"/>
                </a:solidFill>
                <a:latin typeface="Calibri"/>
              </a:rPr>
              <a:t>1 Peter 1:13-16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Through faith in Jesus Christ this gracious gift may be received in this life both gradually and instantaneously, and should be sought earnestly by every child of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sanctification deliver us from the weaknesses of human nature?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sanctification deliver us from the weaknesses of human nature?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believe this experience does not deliver us from the infirmities, ignorance, and mistakes common to humankind, nor from the possibilities of further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10:12</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12 </a:t>
            </a:r>
            <a:r>
              <a:rPr sz="4000" b="0" i="0">
                <a:solidFill>
                  <a:srgbClr val="171512"/>
                </a:solidFill>
                <a:latin typeface="Garamond"/>
              </a:rPr>
              <a:t>Therefore let the one who thinks he stands take heed lest he fall.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86</a:t>
            </a:r>
          </a:p>
          <a:p>
            <a:pPr algn="l">
              <a:lnSpc>
                <a:spcPct val="105000"/>
              </a:lnSpc>
              <a:spcBef>
                <a:spcPts val="600"/>
              </a:spcBef>
            </a:pPr>
            <a:r>
              <a:rPr sz="1600" b="0" i="0">
                <a:solidFill>
                  <a:srgbClr val="FFFFFF"/>
                </a:solidFill>
                <a:latin typeface="Calibri"/>
              </a:rPr>
              <a:t>2 Corinthians 12:7-9</a:t>
            </a:r>
          </a:p>
          <a:p>
            <a:pPr algn="l">
              <a:lnSpc>
                <a:spcPct val="105000"/>
              </a:lnSpc>
              <a:spcBef>
                <a:spcPts val="600"/>
              </a:spcBef>
            </a:pPr>
            <a:r>
              <a:rPr sz="1600" b="0" i="0">
                <a:solidFill>
                  <a:srgbClr val="FFFFFF"/>
                </a:solidFill>
                <a:latin typeface="Calibri"/>
              </a:rPr>
              <a:t>Galatians 6:9</a:t>
            </a:r>
          </a:p>
          <a:p>
            <a:pPr algn="l">
              <a:lnSpc>
                <a:spcPct val="105000"/>
              </a:lnSpc>
              <a:spcBef>
                <a:spcPts val="600"/>
              </a:spcBef>
            </a:pPr>
            <a:r>
              <a:rPr sz="1600" b="0" i="0">
                <a:solidFill>
                  <a:srgbClr val="FFFFFF"/>
                </a:solidFill>
                <a:latin typeface="Calibri"/>
              </a:rPr>
              <a:t>Hebrews 3:12-15</a:t>
            </a:r>
          </a:p>
          <a:p>
            <a:pPr algn="l">
              <a:lnSpc>
                <a:spcPct val="105000"/>
              </a:lnSpc>
              <a:spcBef>
                <a:spcPts val="600"/>
              </a:spcBef>
            </a:pPr>
            <a:r>
              <a:rPr sz="1600" b="0" i="0">
                <a:solidFill>
                  <a:srgbClr val="FFFFFF"/>
                </a:solidFill>
                <a:latin typeface="Calibri"/>
              </a:rPr>
              <a:t>Hebrews 10:26-39</a:t>
            </a:r>
          </a:p>
          <a:p>
            <a:pPr algn="l">
              <a:lnSpc>
                <a:spcPct val="105000"/>
              </a:lnSpc>
              <a:spcBef>
                <a:spcPts val="600"/>
              </a:spcBef>
            </a:pPr>
            <a:r>
              <a:rPr sz="1600" b="0" i="0">
                <a:solidFill>
                  <a:srgbClr val="FFFFFF"/>
                </a:solidFill>
                <a:latin typeface="Calibri"/>
              </a:rPr>
              <a:t>Revelation 2:2-7</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this experience does not deliver us from the infirmities, ignorance, and mistakes common to man, nor from the possibilities of further sin.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shall we hold on to such a blessing?</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shall we hold on to such a blessing?</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must respond wholly to the will of God so that sin will lose its power over us; and the world, the flesh, and the devil are put under our feet.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12:1</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 </a:t>
            </a:r>
            <a:r>
              <a:rPr sz="3200" b="0" i="0">
                <a:solidFill>
                  <a:srgbClr val="171512"/>
                </a:solidFill>
                <a:latin typeface="Garamond"/>
              </a:rPr>
              <a:t>I therefore plead with you, brothers, through the compassions of God, to present your bodies a living sacrifice, holy, well-pleasing to God, which is your spiritual ministry.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30:19-20</a:t>
            </a:r>
          </a:p>
          <a:p>
            <a:pPr algn="l">
              <a:lnSpc>
                <a:spcPct val="105000"/>
              </a:lnSpc>
              <a:spcBef>
                <a:spcPts val="600"/>
              </a:spcBef>
            </a:pPr>
            <a:r>
              <a:rPr sz="1600" b="0" i="0">
                <a:solidFill>
                  <a:srgbClr val="FFFFFF"/>
                </a:solidFill>
                <a:latin typeface="Calibri"/>
              </a:rPr>
              <a:t>Joshua 24:15</a:t>
            </a:r>
          </a:p>
          <a:p>
            <a:pPr algn="l">
              <a:lnSpc>
                <a:spcPct val="105000"/>
              </a:lnSpc>
              <a:spcBef>
                <a:spcPts val="600"/>
              </a:spcBef>
            </a:pPr>
            <a:r>
              <a:rPr sz="1600" b="0" i="0">
                <a:solidFill>
                  <a:srgbClr val="FFFFFF"/>
                </a:solidFill>
                <a:latin typeface="Calibri"/>
              </a:rPr>
              <a:t>Psalm 37</a:t>
            </a:r>
          </a:p>
          <a:p>
            <a:pPr algn="l">
              <a:lnSpc>
                <a:spcPct val="105000"/>
              </a:lnSpc>
              <a:spcBef>
                <a:spcPts val="600"/>
              </a:spcBef>
            </a:pPr>
            <a:r>
              <a:rPr sz="1600" b="0" i="0">
                <a:solidFill>
                  <a:srgbClr val="FFFFFF"/>
                </a:solidFill>
                <a:latin typeface="Calibri"/>
              </a:rPr>
              <a:t>Proverbs 3:5-8</a:t>
            </a:r>
          </a:p>
          <a:p>
            <a:pPr algn="l">
              <a:lnSpc>
                <a:spcPct val="105000"/>
              </a:lnSpc>
              <a:spcBef>
                <a:spcPts val="600"/>
              </a:spcBef>
            </a:pPr>
            <a:r>
              <a:rPr sz="1600" b="0" i="0">
                <a:solidFill>
                  <a:srgbClr val="FFFFFF"/>
                </a:solidFill>
                <a:latin typeface="Calibri"/>
              </a:rPr>
              <a:t>Matthew 8:18-22</a:t>
            </a:r>
          </a:p>
          <a:p>
            <a:pPr algn="l">
              <a:lnSpc>
                <a:spcPct val="105000"/>
              </a:lnSpc>
              <a:spcBef>
                <a:spcPts val="600"/>
              </a:spcBef>
            </a:pPr>
            <a:r>
              <a:rPr sz="1600" b="0" i="0">
                <a:solidFill>
                  <a:srgbClr val="FFFFFF"/>
                </a:solidFill>
                <a:latin typeface="Calibri"/>
              </a:rPr>
              <a:t>Mark 8:34-38</a:t>
            </a:r>
          </a:p>
          <a:p>
            <a:pPr algn="l">
              <a:lnSpc>
                <a:spcPct val="105000"/>
              </a:lnSpc>
              <a:spcBef>
                <a:spcPts val="600"/>
              </a:spcBef>
            </a:pPr>
            <a:r>
              <a:rPr sz="1600" b="0" i="0">
                <a:solidFill>
                  <a:srgbClr val="FFFFFF"/>
                </a:solidFill>
                <a:latin typeface="Calibri"/>
              </a:rPr>
              <a:t>Romans 16:20</a:t>
            </a:r>
          </a:p>
          <a:p>
            <a:pPr algn="l">
              <a:lnSpc>
                <a:spcPct val="105000"/>
              </a:lnSpc>
              <a:spcBef>
                <a:spcPts val="600"/>
              </a:spcBef>
            </a:pPr>
            <a:r>
              <a:rPr sz="1600" b="0" i="0">
                <a:solidFill>
                  <a:srgbClr val="FFFFFF"/>
                </a:solidFill>
                <a:latin typeface="Calibri"/>
              </a:rPr>
              <a:t>James 4:8</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must respond wholly to the will of God so that sin will lose its power over him; and the world, the flesh, and the devil are put under his feet.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8:6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6 </a:t>
            </a:r>
            <a:r>
              <a:rPr sz="3200" b="0" i="0">
                <a:solidFill>
                  <a:srgbClr val="171512"/>
                </a:solidFill>
                <a:latin typeface="Garamond"/>
              </a:rPr>
              <a:t>yet for us there is one God, the Father, from whom are all things and we exist for him, and one Lord, Jesus Christ, through whom are all things and we exist through him.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9:7</a:t>
            </a:r>
          </a:p>
          <a:p>
            <a:pPr algn="l">
              <a:lnSpc>
                <a:spcPct val="105000"/>
              </a:lnSpc>
              <a:spcBef>
                <a:spcPts val="600"/>
              </a:spcBef>
            </a:pPr>
            <a:r>
              <a:rPr sz="1600" b="0" i="0">
                <a:solidFill>
                  <a:srgbClr val="FFFFFF"/>
                </a:solidFill>
                <a:latin typeface="Calibri"/>
              </a:rPr>
              <a:t>Matthew 3:17</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Acts 2:36</a:t>
            </a:r>
          </a:p>
          <a:p>
            <a:pPr algn="l">
              <a:lnSpc>
                <a:spcPct val="105000"/>
              </a:lnSpc>
              <a:spcBef>
                <a:spcPts val="600"/>
              </a:spcBef>
            </a:pPr>
            <a:r>
              <a:rPr sz="1600" b="0" i="0">
                <a:solidFill>
                  <a:srgbClr val="FFFFFF"/>
                </a:solidFill>
                <a:latin typeface="Calibri"/>
              </a:rPr>
              <a:t>Romans 10:9</a:t>
            </a:r>
          </a:p>
          <a:p>
            <a:pPr algn="l">
              <a:lnSpc>
                <a:spcPct val="105000"/>
              </a:lnSpc>
              <a:spcBef>
                <a:spcPts val="600"/>
              </a:spcBef>
            </a:pPr>
            <a:r>
              <a:rPr sz="1600" b="0" i="0">
                <a:solidFill>
                  <a:srgbClr val="FFFFFF"/>
                </a:solidFill>
                <a:latin typeface="Calibri"/>
              </a:rPr>
              <a:t>Philippians 2:11</a:t>
            </a:r>
          </a:p>
          <a:p>
            <a:pPr algn="l">
              <a:lnSpc>
                <a:spcPct val="105000"/>
              </a:lnSpc>
              <a:spcBef>
                <a:spcPts val="600"/>
              </a:spcBef>
            </a:pPr>
            <a:r>
              <a:rPr sz="1600" b="0" i="0">
                <a:solidFill>
                  <a:srgbClr val="FFFFFF"/>
                </a:solidFill>
                <a:latin typeface="Calibri"/>
              </a:rPr>
              <a:t>Jude 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 we have victory over the world, the flesh, and the devil?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 we have victory over the world, the flesh, and the devil?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With watchfulness through the power of the Holy Spirit.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5:8-9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8 </a:t>
            </a:r>
            <a:r>
              <a:rPr sz="2700" b="0" i="0">
                <a:solidFill>
                  <a:srgbClr val="171512"/>
                </a:solidFill>
                <a:latin typeface="Garamond"/>
              </a:rPr>
              <a:t>Be sober; keep watch. Your opponent the devil, as a roaring lion, walks seeking someone to swallow. </a:t>
            </a:r>
            <a:r>
              <a:rPr sz="1300" b="1" i="0">
                <a:solidFill>
                  <a:srgbClr val="B8811A"/>
                </a:solidFill>
                <a:latin typeface="Garamond"/>
              </a:rPr>
              <a:t>9 </a:t>
            </a:r>
            <a:r>
              <a:rPr sz="2700" b="0" i="0">
                <a:solidFill>
                  <a:srgbClr val="171512"/>
                </a:solidFill>
                <a:latin typeface="Garamond"/>
              </a:rPr>
              <a:t>Oppose him, strong in the faith, knowing that the same sufferings are being completed in your brotherhood throughout the world.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6:16-19</a:t>
            </a:r>
          </a:p>
          <a:p>
            <a:pPr algn="l">
              <a:lnSpc>
                <a:spcPct val="105000"/>
              </a:lnSpc>
              <a:spcBef>
                <a:spcPts val="600"/>
              </a:spcBef>
            </a:pPr>
            <a:r>
              <a:rPr sz="1600" b="0" i="0">
                <a:solidFill>
                  <a:srgbClr val="FFFFFF"/>
                </a:solidFill>
                <a:latin typeface="Calibri"/>
              </a:rPr>
              <a:t>Matthew 24:36-51</a:t>
            </a:r>
          </a:p>
          <a:p>
            <a:pPr algn="l">
              <a:lnSpc>
                <a:spcPct val="105000"/>
              </a:lnSpc>
              <a:spcBef>
                <a:spcPts val="600"/>
              </a:spcBef>
            </a:pPr>
            <a:r>
              <a:rPr sz="1600" b="0" i="0">
                <a:solidFill>
                  <a:srgbClr val="FFFFFF"/>
                </a:solidFill>
                <a:latin typeface="Calibri"/>
              </a:rPr>
              <a:t>Matthew 25:1-13</a:t>
            </a:r>
          </a:p>
          <a:p>
            <a:pPr algn="l">
              <a:lnSpc>
                <a:spcPct val="105000"/>
              </a:lnSpc>
              <a:spcBef>
                <a:spcPts val="600"/>
              </a:spcBef>
            </a:pPr>
            <a:r>
              <a:rPr sz="1600" b="0" i="0">
                <a:solidFill>
                  <a:srgbClr val="FFFFFF"/>
                </a:solidFill>
                <a:latin typeface="Calibri"/>
              </a:rPr>
              <a:t>Luke 21:34-36</a:t>
            </a:r>
          </a:p>
          <a:p>
            <a:pPr algn="l">
              <a:lnSpc>
                <a:spcPct val="105000"/>
              </a:lnSpc>
              <a:spcBef>
                <a:spcPts val="600"/>
              </a:spcBef>
            </a:pPr>
            <a:r>
              <a:rPr sz="1600" b="0" i="0">
                <a:solidFill>
                  <a:srgbClr val="FFFFFF"/>
                </a:solidFill>
                <a:latin typeface="Calibri"/>
              </a:rPr>
              <a:t>1 Peter 1:13-16</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Thus he rules over these enemies with watchfulness through the power of the Holy Spirit.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final work of grace in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final work of grace in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Our ultimate hope and promise in Christ is glorification, where our souls and bodies are perfectly restored.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3:20-21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20 </a:t>
            </a:r>
            <a:r>
              <a:rPr sz="2700" b="0" i="0">
                <a:solidFill>
                  <a:srgbClr val="171512"/>
                </a:solidFill>
                <a:latin typeface="Garamond"/>
              </a:rPr>
              <a:t>For our citizenship is already in heaven, and from it we eagerly await a Savior, the Lord Jesus Christ. </a:t>
            </a:r>
            <a:r>
              <a:rPr sz="1300" b="1" i="0">
                <a:solidFill>
                  <a:srgbClr val="B8811A"/>
                </a:solidFill>
                <a:latin typeface="Garamond"/>
              </a:rPr>
              <a:t>21 </a:t>
            </a:r>
            <a:r>
              <a:rPr sz="2700" b="0" i="0">
                <a:solidFill>
                  <a:srgbClr val="171512"/>
                </a:solidFill>
                <a:latin typeface="Garamond"/>
              </a:rPr>
              <a:t>He will transform the body of our lowliness to be conformed to the body of his glory, by the active energy that enables him even to subject all things to himself.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26:19</a:t>
            </a:r>
          </a:p>
          <a:p>
            <a:pPr algn="l">
              <a:lnSpc>
                <a:spcPct val="105000"/>
              </a:lnSpc>
              <a:spcBef>
                <a:spcPts val="600"/>
              </a:spcBef>
            </a:pPr>
            <a:r>
              <a:rPr sz="1600" b="0" i="0">
                <a:solidFill>
                  <a:srgbClr val="FFFFFF"/>
                </a:solidFill>
                <a:latin typeface="Calibri"/>
              </a:rPr>
              <a:t>Daniel 12:2-4</a:t>
            </a:r>
          </a:p>
          <a:p>
            <a:pPr algn="l">
              <a:lnSpc>
                <a:spcPct val="105000"/>
              </a:lnSpc>
              <a:spcBef>
                <a:spcPts val="600"/>
              </a:spcBef>
            </a:pPr>
            <a:r>
              <a:rPr sz="1600" b="0" i="0">
                <a:solidFill>
                  <a:srgbClr val="FFFFFF"/>
                </a:solidFill>
                <a:latin typeface="Calibri"/>
              </a:rPr>
              <a:t>John 11:25-26</a:t>
            </a:r>
          </a:p>
          <a:p>
            <a:pPr algn="l">
              <a:lnSpc>
                <a:spcPct val="105000"/>
              </a:lnSpc>
              <a:spcBef>
                <a:spcPts val="600"/>
              </a:spcBef>
            </a:pPr>
            <a:r>
              <a:rPr sz="1600" b="0" i="0">
                <a:solidFill>
                  <a:srgbClr val="FFFFFF"/>
                </a:solidFill>
                <a:latin typeface="Calibri"/>
              </a:rPr>
              <a:t>Romans 6:5</a:t>
            </a:r>
          </a:p>
          <a:p>
            <a:pPr algn="l">
              <a:lnSpc>
                <a:spcPct val="105000"/>
              </a:lnSpc>
              <a:spcBef>
                <a:spcPts val="600"/>
              </a:spcBef>
            </a:pPr>
            <a:r>
              <a:rPr sz="1600" b="0" i="0">
                <a:solidFill>
                  <a:srgbClr val="FFFFFF"/>
                </a:solidFill>
                <a:latin typeface="Calibri"/>
              </a:rPr>
              <a:t>Romans 8:22-23</a:t>
            </a:r>
          </a:p>
          <a:p>
            <a:pPr algn="l">
              <a:lnSpc>
                <a:spcPct val="105000"/>
              </a:lnSpc>
              <a:spcBef>
                <a:spcPts val="600"/>
              </a:spcBef>
            </a:pPr>
            <a:r>
              <a:rPr sz="1600" b="0" i="0">
                <a:solidFill>
                  <a:srgbClr val="FFFFFF"/>
                </a:solidFill>
                <a:latin typeface="Calibri"/>
              </a:rPr>
              <a:t>1 Corinthians 15:35-56</a:t>
            </a:r>
          </a:p>
          <a:p>
            <a:pPr algn="l">
              <a:lnSpc>
                <a:spcPct val="105000"/>
              </a:lnSpc>
              <a:spcBef>
                <a:spcPts val="600"/>
              </a:spcBef>
            </a:pPr>
            <a:r>
              <a:rPr sz="1600" b="0" i="0">
                <a:solidFill>
                  <a:srgbClr val="FFFFFF"/>
                </a:solidFill>
                <a:latin typeface="Calibri"/>
              </a:rPr>
              <a:t>Revelation 21:1-5</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¶102.7.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Our ultimate hope and promise in Christ is glorification, where our souls and bodies will be perfectly restored to live with God eternally through the new creation.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God, the Father, the Almighty, maker of heaven and earth, of all that is, seen and unseen.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the Son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the Son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Son is eternally begotten of the Father, God from God, Light from Light, true God from true God, begotten, not made, of one Being with the Father.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 </a:t>
            </a:r>
            <a:r>
              <a:rPr sz="4000" b="0" i="0">
                <a:solidFill>
                  <a:srgbClr val="171512"/>
                </a:solidFill>
                <a:latin typeface="Garamond"/>
              </a:rPr>
              <a:t>In the beginning was the Word, and the Word was with God, and the Word was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10:22</a:t>
            </a:r>
          </a:p>
          <a:p>
            <a:pPr algn="l">
              <a:lnSpc>
                <a:spcPct val="105000"/>
              </a:lnSpc>
              <a:spcBef>
                <a:spcPts val="600"/>
              </a:spcBef>
            </a:pPr>
            <a:r>
              <a:rPr sz="1600" b="0" i="0">
                <a:solidFill>
                  <a:srgbClr val="FFFFFF"/>
                </a:solidFill>
                <a:latin typeface="Calibri"/>
              </a:rPr>
              <a:t>John 8:12</a:t>
            </a:r>
          </a:p>
          <a:p>
            <a:pPr algn="l">
              <a:lnSpc>
                <a:spcPct val="105000"/>
              </a:lnSpc>
              <a:spcBef>
                <a:spcPts val="600"/>
              </a:spcBef>
            </a:pPr>
            <a:r>
              <a:rPr sz="1600" b="0" i="0">
                <a:solidFill>
                  <a:srgbClr val="FFFFFF"/>
                </a:solidFill>
                <a:latin typeface="Calibri"/>
              </a:rPr>
              <a:t>John 10:30</a:t>
            </a:r>
          </a:p>
          <a:p>
            <a:pPr algn="l">
              <a:lnSpc>
                <a:spcPct val="105000"/>
              </a:lnSpc>
              <a:spcBef>
                <a:spcPts val="600"/>
              </a:spcBef>
            </a:pPr>
            <a:r>
              <a:rPr sz="1600" b="0" i="0">
                <a:solidFill>
                  <a:srgbClr val="FFFFFF"/>
                </a:solidFill>
                <a:latin typeface="Calibri"/>
              </a:rPr>
              <a:t>Philippians 2:6</a:t>
            </a:r>
          </a:p>
          <a:p>
            <a:pPr algn="l">
              <a:lnSpc>
                <a:spcPct val="105000"/>
              </a:lnSpc>
              <a:spcBef>
                <a:spcPts val="600"/>
              </a:spcBef>
            </a:pPr>
            <a:r>
              <a:rPr sz="1600" b="0" i="0">
                <a:solidFill>
                  <a:srgbClr val="FFFFFF"/>
                </a:solidFill>
                <a:latin typeface="Calibri"/>
              </a:rPr>
              <a:t>Colossians 1:15, 19</a:t>
            </a:r>
          </a:p>
          <a:p>
            <a:pPr algn="l">
              <a:lnSpc>
                <a:spcPct val="105000"/>
              </a:lnSpc>
              <a:spcBef>
                <a:spcPts val="600"/>
              </a:spcBef>
            </a:pPr>
            <a:r>
              <a:rPr sz="1600" b="0" i="0">
                <a:solidFill>
                  <a:srgbClr val="FFFFFF"/>
                </a:solidFill>
                <a:latin typeface="Calibri"/>
              </a:rPr>
              <a:t>Colossians 2:9</a:t>
            </a:r>
          </a:p>
          <a:p>
            <a:pPr algn="l">
              <a:lnSpc>
                <a:spcPct val="105000"/>
              </a:lnSpc>
              <a:spcBef>
                <a:spcPts val="600"/>
              </a:spcBef>
            </a:pPr>
            <a:r>
              <a:rPr sz="1600" b="0" i="0">
                <a:solidFill>
                  <a:srgbClr val="FFFFFF"/>
                </a:solidFill>
                <a:latin typeface="Calibri"/>
              </a:rPr>
              <a:t>Hebrews 1:1-5</a:t>
            </a:r>
          </a:p>
          <a:p>
            <a:pPr algn="l">
              <a:lnSpc>
                <a:spcPct val="105000"/>
              </a:lnSpc>
              <a:spcBef>
                <a:spcPts val="600"/>
              </a:spcBef>
            </a:pPr>
            <a:r>
              <a:rPr sz="1600" b="0" i="0">
                <a:solidFill>
                  <a:srgbClr val="FFFFFF"/>
                </a:solidFill>
                <a:latin typeface="Calibri"/>
              </a:rPr>
              <a:t>John 1:1, 14, 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Son's role in creation?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Son's role in creation?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Through Him all things were made.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1:3</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 </a:t>
            </a:r>
            <a:r>
              <a:rPr sz="3200" b="0" i="0">
                <a:solidFill>
                  <a:srgbClr val="171512"/>
                </a:solidFill>
                <a:latin typeface="Garamond"/>
              </a:rPr>
              <a:t>All things came into being through him, and apart from him not one thing came into being that has come into being.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1 Corinthians 8:6</a:t>
            </a:r>
          </a:p>
          <a:p>
            <a:pPr algn="l">
              <a:lnSpc>
                <a:spcPct val="105000"/>
              </a:lnSpc>
              <a:spcBef>
                <a:spcPts val="600"/>
              </a:spcBef>
            </a:pPr>
            <a:r>
              <a:rPr sz="1600" b="0" i="0">
                <a:solidFill>
                  <a:srgbClr val="FFFFFF"/>
                </a:solidFill>
                <a:latin typeface="Calibri"/>
              </a:rPr>
              <a:t>Colossians 1:16-17</a:t>
            </a:r>
          </a:p>
          <a:p>
            <a:pPr algn="l">
              <a:lnSpc>
                <a:spcPct val="105000"/>
              </a:lnSpc>
              <a:spcBef>
                <a:spcPts val="600"/>
              </a:spcBef>
            </a:pPr>
            <a:r>
              <a:rPr sz="1600" b="0" i="0">
                <a:solidFill>
                  <a:srgbClr val="FFFFFF"/>
                </a:solidFill>
                <a:latin typeface="Calibri"/>
              </a:rPr>
              <a:t>Hebrews 1:2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did the Son of God become human?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did the Son of God become human?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For us and for our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548640" y="1005840"/>
            <a:ext cx="4475747"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For us and for our salvation He came down from heaven, was incarnate of the Holy Spirit and the Virgin Mary and became truly human.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10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3:17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17 </a:t>
            </a:r>
            <a:r>
              <a:rPr sz="3200" b="0" i="0">
                <a:solidFill>
                  <a:srgbClr val="171512"/>
                </a:solidFill>
                <a:latin typeface="Garamond"/>
              </a:rPr>
              <a:t>God did not send the Son into the world to condemn the world, but in order that the world might be saved through him.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14:6</a:t>
            </a:r>
          </a:p>
          <a:p>
            <a:pPr algn="l">
              <a:lnSpc>
                <a:spcPct val="105000"/>
              </a:lnSpc>
              <a:spcBef>
                <a:spcPts val="600"/>
              </a:spcBef>
            </a:pPr>
            <a:r>
              <a:rPr sz="1600" b="0" i="0">
                <a:solidFill>
                  <a:srgbClr val="FFFFFF"/>
                </a:solidFill>
                <a:latin typeface="Calibri"/>
              </a:rPr>
              <a:t>Acts 4:12</a:t>
            </a:r>
          </a:p>
          <a:p>
            <a:pPr algn="l">
              <a:lnSpc>
                <a:spcPct val="105000"/>
              </a:lnSpc>
              <a:spcBef>
                <a:spcPts val="600"/>
              </a:spcBef>
            </a:pPr>
            <a:r>
              <a:rPr sz="1600" b="0" i="0">
                <a:solidFill>
                  <a:srgbClr val="FFFFFF"/>
                </a:solidFill>
                <a:latin typeface="Calibri"/>
              </a:rPr>
              <a:t>Acts 16:30-31</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Romans 10:9</a:t>
            </a:r>
          </a:p>
          <a:p>
            <a:pPr algn="l">
              <a:lnSpc>
                <a:spcPct val="105000"/>
              </a:lnSpc>
              <a:spcBef>
                <a:spcPts val="600"/>
              </a:spcBef>
            </a:pPr>
            <a:r>
              <a:rPr sz="1600" b="0" i="0">
                <a:solidFill>
                  <a:srgbClr val="FFFFFF"/>
                </a:solidFill>
                <a:latin typeface="Calibri"/>
              </a:rPr>
              <a:t>Titus 3:6-7</a:t>
            </a:r>
          </a:p>
          <a:p>
            <a:pPr algn="l">
              <a:lnSpc>
                <a:spcPct val="105000"/>
              </a:lnSpc>
              <a:spcBef>
                <a:spcPts val="600"/>
              </a:spcBef>
            </a:pPr>
            <a:r>
              <a:rPr sz="1600" b="0" i="0">
                <a:solidFill>
                  <a:srgbClr val="FFFFFF"/>
                </a:solidFill>
                <a:latin typeface="Calibri"/>
              </a:rPr>
              <a:t>Hebrews 7:25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548640" y="1005840"/>
            <a:ext cx="4588446"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God, the Father, the Almighty, maker of heaven and earth, of all that is, seen and unseen.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did the Son of God become human?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did the Son of God become human?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came down from heaven, was incarnate of the Holy Spirit and the Virgin Mary and became truly human.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1:35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35 </a:t>
            </a:r>
            <a:r>
              <a:rPr sz="3200" b="0" i="0">
                <a:solidFill>
                  <a:srgbClr val="171512"/>
                </a:solidFill>
                <a:latin typeface="Garamond"/>
              </a:rPr>
              <a:t>And answering, the angel said to her, "The Holy Spirit will come upon you, and the power of the Highest will overshadow you; therefore the one being born will be called holy, Son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1:18</a:t>
            </a:r>
          </a:p>
          <a:p>
            <a:pPr algn="l">
              <a:lnSpc>
                <a:spcPct val="105000"/>
              </a:lnSpc>
              <a:spcBef>
                <a:spcPts val="600"/>
              </a:spcBef>
            </a:pPr>
            <a:r>
              <a:rPr sz="1600" b="0" i="0">
                <a:solidFill>
                  <a:srgbClr val="FFFFFF"/>
                </a:solidFill>
                <a:latin typeface="Calibri"/>
              </a:rPr>
              <a:t>John 1:1-2, 14</a:t>
            </a:r>
          </a:p>
          <a:p>
            <a:pPr algn="l">
              <a:lnSpc>
                <a:spcPct val="105000"/>
              </a:lnSpc>
              <a:spcBef>
                <a:spcPts val="600"/>
              </a:spcBef>
            </a:pPr>
            <a:r>
              <a:rPr sz="1600" b="0" i="0">
                <a:solidFill>
                  <a:srgbClr val="FFFFFF"/>
                </a:solidFill>
                <a:latin typeface="Calibri"/>
              </a:rPr>
              <a:t>Romans 1:3-4</a:t>
            </a:r>
          </a:p>
          <a:p>
            <a:pPr algn="l">
              <a:lnSpc>
                <a:spcPct val="105000"/>
              </a:lnSpc>
              <a:spcBef>
                <a:spcPts val="600"/>
              </a:spcBef>
            </a:pPr>
            <a:r>
              <a:rPr sz="1600" b="0" i="0">
                <a:solidFill>
                  <a:srgbClr val="FFFFFF"/>
                </a:solidFill>
                <a:latin typeface="Calibri"/>
              </a:rPr>
              <a:t>Galatians 4:4</a:t>
            </a:r>
          </a:p>
          <a:p>
            <a:pPr algn="l">
              <a:lnSpc>
                <a:spcPct val="105000"/>
              </a:lnSpc>
              <a:spcBef>
                <a:spcPts val="600"/>
              </a:spcBef>
            </a:pPr>
            <a:r>
              <a:rPr sz="1600" b="0" i="0">
                <a:solidFill>
                  <a:srgbClr val="FFFFFF"/>
                </a:solidFill>
                <a:latin typeface="Calibri"/>
              </a:rPr>
              <a:t>Philippians 2:6-8</a:t>
            </a:r>
          </a:p>
          <a:p>
            <a:pPr algn="l">
              <a:lnSpc>
                <a:spcPct val="105000"/>
              </a:lnSpc>
              <a:spcBef>
                <a:spcPts val="600"/>
              </a:spcBef>
            </a:pPr>
            <a:r>
              <a:rPr sz="1600" b="0" i="0">
                <a:solidFill>
                  <a:srgbClr val="FFFFFF"/>
                </a:solidFill>
                <a:latin typeface="Calibri"/>
              </a:rPr>
              <a:t>1 John 1:1-3, 4:2</a:t>
            </a:r>
          </a:p>
          <a:p>
            <a:pPr algn="l">
              <a:lnSpc>
                <a:spcPct val="105000"/>
              </a:lnSpc>
              <a:spcBef>
                <a:spcPts val="600"/>
              </a:spcBef>
            </a:pPr>
            <a:r>
              <a:rPr sz="1600" b="0" i="0">
                <a:solidFill>
                  <a:srgbClr val="FFFFFF"/>
                </a:solidFill>
                <a:latin typeface="Calibri"/>
              </a:rPr>
              <a:t>Luke 1:30-35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Jesus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Jesus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Son of God and our Lord Jesus Christ are one person in whom the divine and human natures are perfectly and inseparably united.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14 </a:t>
            </a:r>
            <a:r>
              <a:rPr sz="3200" b="0" i="0">
                <a:solidFill>
                  <a:srgbClr val="171512"/>
                </a:solidFill>
                <a:latin typeface="Garamond"/>
              </a:rPr>
              <a:t>And the Word became flesh and dwelt among us; we have seen his glory, the glory as of the unique one from the father, full of grace and truth.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9:6</a:t>
            </a:r>
          </a:p>
          <a:p>
            <a:pPr algn="l">
              <a:lnSpc>
                <a:spcPct val="105000"/>
              </a:lnSpc>
              <a:spcBef>
                <a:spcPts val="600"/>
              </a:spcBef>
            </a:pPr>
            <a:r>
              <a:rPr sz="1600" b="0" i="0">
                <a:solidFill>
                  <a:srgbClr val="FFFFFF"/>
                </a:solidFill>
                <a:latin typeface="Calibri"/>
              </a:rPr>
              <a:t>Matthew 1:20-23</a:t>
            </a:r>
          </a:p>
          <a:p>
            <a:pPr algn="l">
              <a:lnSpc>
                <a:spcPct val="105000"/>
              </a:lnSpc>
              <a:spcBef>
                <a:spcPts val="600"/>
              </a:spcBef>
            </a:pPr>
            <a:r>
              <a:rPr sz="1600" b="0" i="0">
                <a:solidFill>
                  <a:srgbClr val="FFFFFF"/>
                </a:solidFill>
                <a:latin typeface="Calibri"/>
              </a:rPr>
              <a:t>Romans 1:3-4</a:t>
            </a:r>
          </a:p>
          <a:p>
            <a:pPr algn="l">
              <a:lnSpc>
                <a:spcPct val="105000"/>
              </a:lnSpc>
              <a:spcBef>
                <a:spcPts val="600"/>
              </a:spcBef>
            </a:pPr>
            <a:r>
              <a:rPr sz="1600" b="0" i="0">
                <a:solidFill>
                  <a:srgbClr val="FFFFFF"/>
                </a:solidFill>
                <a:latin typeface="Calibri"/>
              </a:rPr>
              <a:t>Colossians 1:15-20</a:t>
            </a:r>
          </a:p>
          <a:p>
            <a:pPr algn="l">
              <a:lnSpc>
                <a:spcPct val="105000"/>
              </a:lnSpc>
              <a:spcBef>
                <a:spcPts val="600"/>
              </a:spcBef>
            </a:pPr>
            <a:r>
              <a:rPr sz="1600" b="0" i="0">
                <a:solidFill>
                  <a:srgbClr val="FFFFFF"/>
                </a:solidFill>
                <a:latin typeface="Calibri"/>
              </a:rPr>
              <a:t>1 Timothy 3:16</a:t>
            </a:r>
          </a:p>
          <a:p>
            <a:pPr algn="l">
              <a:lnSpc>
                <a:spcPct val="105000"/>
              </a:lnSpc>
              <a:spcBef>
                <a:spcPts val="600"/>
              </a:spcBef>
            </a:pPr>
            <a:r>
              <a:rPr sz="1600" b="0" i="0">
                <a:solidFill>
                  <a:srgbClr val="FFFFFF"/>
                </a:solidFill>
                <a:latin typeface="Calibri"/>
              </a:rPr>
              <a:t>Hebrews 1:1-3</a:t>
            </a:r>
          </a:p>
          <a:p>
            <a:pPr algn="l">
              <a:lnSpc>
                <a:spcPct val="105000"/>
              </a:lnSpc>
              <a:spcBef>
                <a:spcPts val="600"/>
              </a:spcBef>
            </a:pPr>
            <a:r>
              <a:rPr sz="1600" b="0" i="0">
                <a:solidFill>
                  <a:srgbClr val="FFFFFF"/>
                </a:solidFill>
                <a:latin typeface="Calibri"/>
              </a:rPr>
              <a:t>Confession of Faith, Article II</a:t>
            </a:r>
          </a:p>
          <a:p>
            <a:pPr algn="l">
              <a:lnSpc>
                <a:spcPct val="105000"/>
              </a:lnSpc>
              <a:spcBef>
                <a:spcPts val="600"/>
              </a:spcBef>
            </a:pPr>
            <a:r>
              <a:rPr sz="1600" b="0" i="0">
                <a:solidFill>
                  <a:srgbClr val="FFFFFF"/>
                </a:solidFill>
                <a:latin typeface="Calibri"/>
              </a:rPr>
              <a:t>John 1:14, 14:9-11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 Jesus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in Jesus Christ, truly God and truly man, in whom the divine and human natures are perfectly and inseparably united.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reconcile us in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reconcile us in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reconciles us to himself through the death of Christ upon the cross.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548640" y="1005840"/>
            <a:ext cx="4460098"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For our sake He was crucified under Pontius Pilate; He suffered death and was buried. On the third day He rose again in accordance with the Scriptures; He ascended into heaven and is seated at the right hand of the Father. He will come again in glory to judge the living and the dead, and His kingdom will have no end.</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13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Genesis 1:1</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 </a:t>
            </a:r>
            <a:r>
              <a:rPr sz="4000" b="0" i="0">
                <a:solidFill>
                  <a:srgbClr val="171512"/>
                </a:solidFill>
                <a:latin typeface="Garamond"/>
              </a:rPr>
              <a:t>In the beginning God created the heavens and the earth.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Genesis 17:1</a:t>
            </a:r>
          </a:p>
          <a:p>
            <a:pPr algn="l">
              <a:lnSpc>
                <a:spcPct val="105000"/>
              </a:lnSpc>
              <a:spcBef>
                <a:spcPts val="600"/>
              </a:spcBef>
            </a:pPr>
            <a:r>
              <a:rPr sz="1600" b="0" i="0">
                <a:solidFill>
                  <a:srgbClr val="FFFFFF"/>
                </a:solidFill>
                <a:latin typeface="Calibri"/>
              </a:rPr>
              <a:t>Joshua 2:11</a:t>
            </a:r>
          </a:p>
          <a:p>
            <a:pPr algn="l">
              <a:lnSpc>
                <a:spcPct val="105000"/>
              </a:lnSpc>
              <a:spcBef>
                <a:spcPts val="600"/>
              </a:spcBef>
            </a:pPr>
            <a:r>
              <a:rPr sz="1600" b="0" i="0">
                <a:solidFill>
                  <a:srgbClr val="FFFFFF"/>
                </a:solidFill>
                <a:latin typeface="Calibri"/>
              </a:rPr>
              <a:t>Psalm 8:3-8</a:t>
            </a:r>
          </a:p>
          <a:p>
            <a:pPr algn="l">
              <a:lnSpc>
                <a:spcPct val="105000"/>
              </a:lnSpc>
              <a:spcBef>
                <a:spcPts val="600"/>
              </a:spcBef>
            </a:pPr>
            <a:r>
              <a:rPr sz="1600" b="0" i="0">
                <a:solidFill>
                  <a:srgbClr val="FFFFFF"/>
                </a:solidFill>
                <a:latin typeface="Calibri"/>
              </a:rPr>
              <a:t>Isaiah 42:5</a:t>
            </a:r>
          </a:p>
          <a:p>
            <a:pPr algn="l">
              <a:lnSpc>
                <a:spcPct val="105000"/>
              </a:lnSpc>
              <a:spcBef>
                <a:spcPts val="600"/>
              </a:spcBef>
            </a:pPr>
            <a:r>
              <a:rPr sz="1600" b="0" i="0">
                <a:solidFill>
                  <a:srgbClr val="FFFFFF"/>
                </a:solidFill>
                <a:latin typeface="Calibri"/>
              </a:rPr>
              <a:t>1 Corinthians 8:6</a:t>
            </a:r>
          </a:p>
          <a:p>
            <a:pPr algn="l">
              <a:lnSpc>
                <a:spcPct val="105000"/>
              </a:lnSpc>
              <a:spcBef>
                <a:spcPts val="600"/>
              </a:spcBef>
            </a:pPr>
            <a:r>
              <a:rPr sz="1600" b="0" i="0">
                <a:solidFill>
                  <a:srgbClr val="FFFFFF"/>
                </a:solidFill>
                <a:latin typeface="Calibri"/>
              </a:rPr>
              <a:t>Ephesians 4:6</a:t>
            </a:r>
          </a:p>
          <a:p>
            <a:pPr algn="l">
              <a:lnSpc>
                <a:spcPct val="105000"/>
              </a:lnSpc>
              <a:spcBef>
                <a:spcPts val="600"/>
              </a:spcBef>
            </a:pPr>
            <a:r>
              <a:rPr sz="1600" b="0" i="0">
                <a:solidFill>
                  <a:srgbClr val="FFFFFF"/>
                </a:solidFill>
                <a:latin typeface="Calibri"/>
              </a:rPr>
              <a:t>Hebrews 1:5</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Confession of Faith, Article I</a:t>
            </a:r>
          </a:p>
          <a:p>
            <a:pPr algn="l">
              <a:lnSpc>
                <a:spcPct val="105000"/>
              </a:lnSpc>
              <a:spcBef>
                <a:spcPts val="600"/>
              </a:spcBef>
            </a:pPr>
            <a:r>
              <a:rPr sz="1600" b="0" i="0">
                <a:solidFill>
                  <a:srgbClr val="FFFFFF"/>
                </a:solidFill>
                <a:latin typeface="Calibri"/>
              </a:rPr>
              <a:t>Genesis 1:1-31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5:10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if while we were enemies we were reconciled to God through the death of his Son, much more, having been reconciled, we will be saved by his life.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27:26, 50, 59-60</a:t>
            </a:r>
          </a:p>
          <a:p>
            <a:pPr algn="l">
              <a:lnSpc>
                <a:spcPct val="105000"/>
              </a:lnSpc>
              <a:spcBef>
                <a:spcPts val="600"/>
              </a:spcBef>
            </a:pPr>
            <a:r>
              <a:rPr sz="1600" b="0" i="0">
                <a:solidFill>
                  <a:srgbClr val="FFFFFF"/>
                </a:solidFill>
                <a:latin typeface="Calibri"/>
              </a:rPr>
              <a:t>Mark 15:15, 37, 45-46</a:t>
            </a:r>
          </a:p>
          <a:p>
            <a:pPr algn="l">
              <a:lnSpc>
                <a:spcPct val="105000"/>
              </a:lnSpc>
              <a:spcBef>
                <a:spcPts val="600"/>
              </a:spcBef>
            </a:pPr>
            <a:r>
              <a:rPr sz="1600" b="0" i="0">
                <a:solidFill>
                  <a:srgbClr val="FFFFFF"/>
                </a:solidFill>
                <a:latin typeface="Calibri"/>
              </a:rPr>
              <a:t>Luke 23:23-25, 46, 53</a:t>
            </a:r>
          </a:p>
          <a:p>
            <a:pPr algn="l">
              <a:lnSpc>
                <a:spcPct val="105000"/>
              </a:lnSpc>
              <a:spcBef>
                <a:spcPts val="600"/>
              </a:spcBef>
            </a:pPr>
            <a:r>
              <a:rPr sz="1600" b="0" i="0">
                <a:solidFill>
                  <a:srgbClr val="FFFFFF"/>
                </a:solidFill>
                <a:latin typeface="Calibri"/>
              </a:rPr>
              <a:t>John 19:16, 30, 33-34, 38-42</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1 Corinthians 15:3-4</a:t>
            </a:r>
          </a:p>
          <a:p>
            <a:pPr algn="l">
              <a:lnSpc>
                <a:spcPct val="105000"/>
              </a:lnSpc>
              <a:spcBef>
                <a:spcPts val="600"/>
              </a:spcBef>
            </a:pPr>
            <a:r>
              <a:rPr sz="1600" b="0" i="0">
                <a:solidFill>
                  <a:srgbClr val="FFFFFF"/>
                </a:solidFill>
                <a:latin typeface="Calibri"/>
              </a:rPr>
              <a:t>Romans 5:6-11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Did Jesus Christ rise bodily from the dead?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Did Jesus Christ rise bodily from the dead?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On the third day He rose again in accordance with the Scriptures.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15:3-4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3 </a:t>
            </a:r>
            <a:r>
              <a:rPr sz="2700" b="0" i="0">
                <a:solidFill>
                  <a:srgbClr val="171512"/>
                </a:solidFill>
                <a:latin typeface="Garamond"/>
              </a:rPr>
              <a:t>For I delivered to you among the first things which I also received, that Christ died for our sins according to the writings, </a:t>
            </a:r>
            <a:r>
              <a:rPr sz="1300" b="1" i="0">
                <a:solidFill>
                  <a:srgbClr val="B8811A"/>
                </a:solidFill>
                <a:latin typeface="Garamond"/>
              </a:rPr>
              <a:t>4 </a:t>
            </a:r>
            <a:r>
              <a:rPr sz="2700" b="0" i="0">
                <a:solidFill>
                  <a:srgbClr val="171512"/>
                </a:solidFill>
                <a:latin typeface="Garamond"/>
              </a:rPr>
              <a:t>and that he was buried, and that he has been raised on the third day according to the writings,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28:1-10</a:t>
            </a:r>
          </a:p>
          <a:p>
            <a:pPr algn="l">
              <a:lnSpc>
                <a:spcPct val="105000"/>
              </a:lnSpc>
              <a:spcBef>
                <a:spcPts val="600"/>
              </a:spcBef>
            </a:pPr>
            <a:r>
              <a:rPr sz="1600" b="0" i="0">
                <a:solidFill>
                  <a:srgbClr val="FFFFFF"/>
                </a:solidFill>
                <a:latin typeface="Calibri"/>
              </a:rPr>
              <a:t>Mark 16:1-8</a:t>
            </a:r>
          </a:p>
          <a:p>
            <a:pPr algn="l">
              <a:lnSpc>
                <a:spcPct val="105000"/>
              </a:lnSpc>
              <a:spcBef>
                <a:spcPts val="600"/>
              </a:spcBef>
            </a:pPr>
            <a:r>
              <a:rPr sz="1600" b="0" i="0">
                <a:solidFill>
                  <a:srgbClr val="FFFFFF"/>
                </a:solidFill>
                <a:latin typeface="Calibri"/>
              </a:rPr>
              <a:t>Luke 24:1-11, 36-43</a:t>
            </a:r>
          </a:p>
          <a:p>
            <a:pPr algn="l">
              <a:lnSpc>
                <a:spcPct val="105000"/>
              </a:lnSpc>
              <a:spcBef>
                <a:spcPts val="600"/>
              </a:spcBef>
            </a:pPr>
            <a:r>
              <a:rPr sz="1600" b="0" i="0">
                <a:solidFill>
                  <a:srgbClr val="FFFFFF"/>
                </a:solidFill>
                <a:latin typeface="Calibri"/>
              </a:rPr>
              <a:t>John 20:1-17, 27</a:t>
            </a:r>
          </a:p>
          <a:p>
            <a:pPr algn="l">
              <a:lnSpc>
                <a:spcPct val="105000"/>
              </a:lnSpc>
              <a:spcBef>
                <a:spcPts val="600"/>
              </a:spcBef>
            </a:pPr>
            <a:r>
              <a:rPr sz="1600" b="0" i="0">
                <a:solidFill>
                  <a:srgbClr val="FFFFFF"/>
                </a:solidFill>
                <a:latin typeface="Calibri"/>
              </a:rPr>
              <a:t>Acts 2:22-36</a:t>
            </a:r>
          </a:p>
          <a:p>
            <a:pPr algn="l">
              <a:lnSpc>
                <a:spcPct val="105000"/>
              </a:lnSpc>
              <a:spcBef>
                <a:spcPts val="600"/>
              </a:spcBef>
            </a:pPr>
            <a:r>
              <a:rPr sz="1600" b="0" i="0">
                <a:solidFill>
                  <a:srgbClr val="FFFFFF"/>
                </a:solidFill>
                <a:latin typeface="Calibri"/>
              </a:rPr>
              <a:t>1 Peter 1:3</a:t>
            </a:r>
          </a:p>
          <a:p>
            <a:pPr algn="l">
              <a:lnSpc>
                <a:spcPct val="105000"/>
              </a:lnSpc>
              <a:spcBef>
                <a:spcPts val="600"/>
              </a:spcBef>
            </a:pPr>
            <a:r>
              <a:rPr sz="1600" b="0" i="0">
                <a:solidFill>
                  <a:srgbClr val="FFFFFF"/>
                </a:solidFill>
                <a:latin typeface="Calibri"/>
              </a:rPr>
              <a:t>1 Corinthians 15:3-8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Jesus Christ Lord of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Jesus Christ Lord of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He ascended into heaven and is seated at the right hand of the Father. He will come again in glory to judge the living and the dead, and His kingdom will have no end.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2:9-11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9 </a:t>
            </a:r>
            <a:r>
              <a:rPr sz="2700" b="0" i="0">
                <a:solidFill>
                  <a:srgbClr val="171512"/>
                </a:solidFill>
                <a:latin typeface="Garamond"/>
              </a:rPr>
              <a:t>Therefore God also exalted him and gave him the name that is above every name. </a:t>
            </a:r>
            <a:r>
              <a:rPr sz="1300" b="1" i="0">
                <a:solidFill>
                  <a:srgbClr val="B8811A"/>
                </a:solidFill>
                <a:latin typeface="Garamond"/>
              </a:rPr>
              <a:t>10 </a:t>
            </a:r>
            <a:r>
              <a:rPr sz="2700" b="0" i="0">
                <a:solidFill>
                  <a:srgbClr val="171512"/>
                </a:solidFill>
                <a:latin typeface="Garamond"/>
              </a:rPr>
              <a:t>So that at the name of Jesus every knee should bend, in heaven and on earth and under the earth. </a:t>
            </a:r>
            <a:r>
              <a:rPr sz="1300" b="1" i="0">
                <a:solidFill>
                  <a:srgbClr val="B8811A"/>
                </a:solidFill>
                <a:latin typeface="Garamond"/>
              </a:rPr>
              <a:t>11 </a:t>
            </a:r>
            <a:r>
              <a:rPr sz="2700" b="0" i="0">
                <a:solidFill>
                  <a:srgbClr val="171512"/>
                </a:solidFill>
                <a:latin typeface="Garamond"/>
              </a:rPr>
              <a:t>And every tongue should confess that Jesus Christ is Lord, to the glory of God the Father.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1:33, 24:51</a:t>
            </a:r>
          </a:p>
          <a:p>
            <a:pPr algn="l">
              <a:lnSpc>
                <a:spcPct val="105000"/>
              </a:lnSpc>
              <a:spcBef>
                <a:spcPts val="600"/>
              </a:spcBef>
            </a:pPr>
            <a:r>
              <a:rPr sz="1600" b="0" i="0">
                <a:solidFill>
                  <a:srgbClr val="FFFFFF"/>
                </a:solidFill>
                <a:latin typeface="Calibri"/>
              </a:rPr>
              <a:t>John 5:22-29</a:t>
            </a:r>
          </a:p>
          <a:p>
            <a:pPr algn="l">
              <a:lnSpc>
                <a:spcPct val="105000"/>
              </a:lnSpc>
              <a:spcBef>
                <a:spcPts val="600"/>
              </a:spcBef>
            </a:pPr>
            <a:r>
              <a:rPr sz="1600" b="0" i="0">
                <a:solidFill>
                  <a:srgbClr val="FFFFFF"/>
                </a:solidFill>
                <a:latin typeface="Calibri"/>
              </a:rPr>
              <a:t>Acts 1:9-11</a:t>
            </a:r>
          </a:p>
          <a:p>
            <a:pPr algn="l">
              <a:lnSpc>
                <a:spcPct val="105000"/>
              </a:lnSpc>
              <a:spcBef>
                <a:spcPts val="600"/>
              </a:spcBef>
            </a:pPr>
            <a:r>
              <a:rPr sz="1600" b="0" i="0">
                <a:solidFill>
                  <a:srgbClr val="FFFFFF"/>
                </a:solidFill>
                <a:latin typeface="Calibri"/>
              </a:rPr>
              <a:t>Acts 10:42</a:t>
            </a:r>
          </a:p>
          <a:p>
            <a:pPr algn="l">
              <a:lnSpc>
                <a:spcPct val="105000"/>
              </a:lnSpc>
              <a:spcBef>
                <a:spcPts val="600"/>
              </a:spcBef>
            </a:pPr>
            <a:r>
              <a:rPr sz="1600" b="0" i="0">
                <a:solidFill>
                  <a:srgbClr val="FFFFFF"/>
                </a:solidFill>
                <a:latin typeface="Calibri"/>
              </a:rPr>
              <a:t>Romans 8:34</a:t>
            </a:r>
          </a:p>
          <a:p>
            <a:pPr algn="l">
              <a:lnSpc>
                <a:spcPct val="105000"/>
              </a:lnSpc>
              <a:spcBef>
                <a:spcPts val="600"/>
              </a:spcBef>
            </a:pPr>
            <a:r>
              <a:rPr sz="1600" b="0" i="0">
                <a:solidFill>
                  <a:srgbClr val="FFFFFF"/>
                </a:solidFill>
                <a:latin typeface="Calibri"/>
              </a:rPr>
              <a:t>2 Corinthians 5:10</a:t>
            </a:r>
          </a:p>
          <a:p>
            <a:pPr algn="l">
              <a:lnSpc>
                <a:spcPct val="105000"/>
              </a:lnSpc>
              <a:spcBef>
                <a:spcPts val="600"/>
              </a:spcBef>
            </a:pPr>
            <a:r>
              <a:rPr sz="1600" b="0" i="0">
                <a:solidFill>
                  <a:srgbClr val="FFFFFF"/>
                </a:solidFill>
                <a:latin typeface="Calibri"/>
              </a:rPr>
              <a:t>2 Peter 1:11</a:t>
            </a:r>
          </a:p>
          <a:p>
            <a:pPr algn="l">
              <a:lnSpc>
                <a:spcPct val="105000"/>
              </a:lnSpc>
              <a:spcBef>
                <a:spcPts val="600"/>
              </a:spcBef>
            </a:pPr>
            <a:r>
              <a:rPr sz="1600" b="0" i="0">
                <a:solidFill>
                  <a:srgbClr val="FFFFFF"/>
                </a:solidFill>
                <a:latin typeface="Calibri"/>
              </a:rPr>
              <a:t>Revelation 11:15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Jesus Christ our great high priest?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Jesus Christ our great high priest?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Because Jesus lives forever, he has a permanent priesthood. Therefore, he is able to save completely those who come to God through him, because he always lives to intercede for them.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7:24-25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24 </a:t>
            </a:r>
            <a:r>
              <a:rPr sz="3200" b="0" i="0">
                <a:solidFill>
                  <a:srgbClr val="171512"/>
                </a:solidFill>
                <a:latin typeface="Garamond"/>
              </a:rPr>
              <a:t>But because he remains forever, he holds the priesthood permanently. </a:t>
            </a:r>
            <a:r>
              <a:rPr sz="1600" b="1" i="0">
                <a:solidFill>
                  <a:srgbClr val="B8811A"/>
                </a:solidFill>
                <a:latin typeface="Garamond"/>
              </a:rPr>
              <a:t>25 </a:t>
            </a:r>
            <a:r>
              <a:rPr sz="3200" b="0" i="0">
                <a:solidFill>
                  <a:srgbClr val="171512"/>
                </a:solidFill>
                <a:latin typeface="Garamond"/>
              </a:rPr>
              <a:t>Consequently he is able to save completely those who draw near to God through him, since he always lives to intercede for them.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8:34</a:t>
            </a:r>
          </a:p>
          <a:p>
            <a:pPr algn="l">
              <a:lnSpc>
                <a:spcPct val="105000"/>
              </a:lnSpc>
              <a:spcBef>
                <a:spcPts val="600"/>
              </a:spcBef>
            </a:pPr>
            <a:r>
              <a:rPr sz="1600" b="0" i="0">
                <a:solidFill>
                  <a:srgbClr val="FFFFFF"/>
                </a:solidFill>
                <a:latin typeface="Calibri"/>
              </a:rPr>
              <a:t>Hebrews 4:14-16</a:t>
            </a:r>
          </a:p>
          <a:p>
            <a:pPr algn="l">
              <a:lnSpc>
                <a:spcPct val="105000"/>
              </a:lnSpc>
              <a:spcBef>
                <a:spcPts val="600"/>
              </a:spcBef>
            </a:pPr>
            <a:r>
              <a:rPr sz="1600" b="0" i="0">
                <a:solidFill>
                  <a:srgbClr val="FFFFFF"/>
                </a:solidFill>
                <a:latin typeface="Calibri"/>
              </a:rPr>
              <a:t>1 John 2:1-2</a:t>
            </a:r>
          </a:p>
          <a:p>
            <a:pPr algn="l">
              <a:lnSpc>
                <a:spcPct val="105000"/>
              </a:lnSpc>
              <a:spcBef>
                <a:spcPts val="600"/>
              </a:spcBef>
            </a:pPr>
            <a:r>
              <a:rPr sz="1600" b="0" i="0">
                <a:solidFill>
                  <a:srgbClr val="FFFFFF"/>
                </a:solidFill>
                <a:latin typeface="Calibri"/>
              </a:rPr>
              <a:t>Hebrews 7:11-28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one God reveals himself as the Trinity: Father, Son and Holy Spirit, distinct but inseparable, eternally one in essence and power.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under judgment?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under judgment?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All stand under the righteous judgment of Jesus Christ both now and in the last day.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5:10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we must all appear before the judgment seat of Christ, so that each one may receive what he has done in the body, whether good or evil.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7:21-23</a:t>
            </a:r>
          </a:p>
          <a:p>
            <a:pPr algn="l">
              <a:lnSpc>
                <a:spcPct val="105000"/>
              </a:lnSpc>
              <a:spcBef>
                <a:spcPts val="600"/>
              </a:spcBef>
            </a:pPr>
            <a:r>
              <a:rPr sz="1600" b="0" i="0">
                <a:solidFill>
                  <a:srgbClr val="FFFFFF"/>
                </a:solidFill>
                <a:latin typeface="Calibri"/>
              </a:rPr>
              <a:t>Matthew 25:31-46</a:t>
            </a:r>
          </a:p>
          <a:p>
            <a:pPr algn="l">
              <a:lnSpc>
                <a:spcPct val="105000"/>
              </a:lnSpc>
              <a:spcBef>
                <a:spcPts val="600"/>
              </a:spcBef>
            </a:pPr>
            <a:r>
              <a:rPr sz="1600" b="0" i="0">
                <a:solidFill>
                  <a:srgbClr val="FFFFFF"/>
                </a:solidFill>
                <a:latin typeface="Calibri"/>
              </a:rPr>
              <a:t>John 5:22-29</a:t>
            </a:r>
          </a:p>
          <a:p>
            <a:pPr algn="l">
              <a:lnSpc>
                <a:spcPct val="105000"/>
              </a:lnSpc>
              <a:spcBef>
                <a:spcPts val="600"/>
              </a:spcBef>
            </a:pPr>
            <a:r>
              <a:rPr sz="1600" b="0" i="0">
                <a:solidFill>
                  <a:srgbClr val="FFFFFF"/>
                </a:solidFill>
                <a:latin typeface="Calibri"/>
              </a:rPr>
              <a:t>Acts 10:42</a:t>
            </a:r>
          </a:p>
          <a:p>
            <a:pPr algn="l">
              <a:lnSpc>
                <a:spcPct val="105000"/>
              </a:lnSpc>
              <a:spcBef>
                <a:spcPts val="600"/>
              </a:spcBef>
            </a:pPr>
            <a:r>
              <a:rPr sz="1600" b="0" i="0">
                <a:solidFill>
                  <a:srgbClr val="FFFFFF"/>
                </a:solidFill>
                <a:latin typeface="Calibri"/>
              </a:rPr>
              <a:t>Acts 17:30-31</a:t>
            </a:r>
          </a:p>
          <a:p>
            <a:pPr algn="l">
              <a:lnSpc>
                <a:spcPct val="105000"/>
              </a:lnSpc>
              <a:spcBef>
                <a:spcPts val="600"/>
              </a:spcBef>
            </a:pPr>
            <a:r>
              <a:rPr sz="1600" b="0" i="0">
                <a:solidFill>
                  <a:srgbClr val="FFFFFF"/>
                </a:solidFill>
                <a:latin typeface="Calibri"/>
              </a:rPr>
              <a:t>Confession of Faith, Article XII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 The Judgment and the Future State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all men stand under the righteous judgment of Jesus Christ, both now and in the last day.</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we made righteous by works?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we made righteous by works?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are never made righteous inwardly nor accounted righteous before God through our works or merit.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2:8-9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For by grace you have been saved through faith, and this is not from yourselves; it is the gift of God, </a:t>
            </a:r>
            <a:r>
              <a:rPr sz="1600" b="1" i="0">
                <a:solidFill>
                  <a:srgbClr val="B8811A"/>
                </a:solidFill>
                <a:latin typeface="Garamond"/>
              </a:rPr>
              <a:t>9 </a:t>
            </a:r>
            <a:r>
              <a:rPr sz="3200" b="0" i="0">
                <a:solidFill>
                  <a:srgbClr val="171512"/>
                </a:solidFill>
                <a:latin typeface="Garamond"/>
              </a:rPr>
              <a:t>not from works, so that no one may boast.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5:32</a:t>
            </a:r>
          </a:p>
          <a:p>
            <a:pPr algn="l">
              <a:lnSpc>
                <a:spcPct val="105000"/>
              </a:lnSpc>
              <a:spcBef>
                <a:spcPts val="600"/>
              </a:spcBef>
            </a:pPr>
            <a:r>
              <a:rPr sz="1600" b="0" i="0">
                <a:solidFill>
                  <a:srgbClr val="FFFFFF"/>
                </a:solidFill>
                <a:latin typeface="Calibri"/>
              </a:rPr>
              <a:t>Romans 3:21-30</a:t>
            </a:r>
          </a:p>
          <a:p>
            <a:pPr algn="l">
              <a:lnSpc>
                <a:spcPct val="105000"/>
              </a:lnSpc>
              <a:spcBef>
                <a:spcPts val="600"/>
              </a:spcBef>
            </a:pPr>
            <a:r>
              <a:rPr sz="1600" b="0" i="0">
                <a:solidFill>
                  <a:srgbClr val="FFFFFF"/>
                </a:solidFill>
                <a:latin typeface="Calibri"/>
              </a:rPr>
              <a:t>Romans 4:2-5</a:t>
            </a:r>
          </a:p>
          <a:p>
            <a:pPr algn="l">
              <a:lnSpc>
                <a:spcPct val="105000"/>
              </a:lnSpc>
              <a:spcBef>
                <a:spcPts val="600"/>
              </a:spcBef>
            </a:pPr>
            <a:r>
              <a:rPr sz="1600" b="0" i="0">
                <a:solidFill>
                  <a:srgbClr val="FFFFFF"/>
                </a:solidFill>
                <a:latin typeface="Calibri"/>
              </a:rPr>
              <a:t>Romans 11:6</a:t>
            </a:r>
          </a:p>
          <a:p>
            <a:pPr algn="l">
              <a:lnSpc>
                <a:spcPct val="105000"/>
              </a:lnSpc>
              <a:spcBef>
                <a:spcPts val="600"/>
              </a:spcBef>
            </a:pPr>
            <a:r>
              <a:rPr sz="1600" b="0" i="0">
                <a:solidFill>
                  <a:srgbClr val="FFFFFF"/>
                </a:solidFill>
                <a:latin typeface="Calibri"/>
              </a:rPr>
              <a:t>Galatians 2:15-16</a:t>
            </a:r>
          </a:p>
          <a:p>
            <a:pPr algn="l">
              <a:lnSpc>
                <a:spcPct val="105000"/>
              </a:lnSpc>
              <a:spcBef>
                <a:spcPts val="600"/>
              </a:spcBef>
            </a:pPr>
            <a:r>
              <a:rPr sz="1600" b="0" i="0">
                <a:solidFill>
                  <a:srgbClr val="FFFFFF"/>
                </a:solidFill>
                <a:latin typeface="Calibri"/>
              </a:rPr>
              <a:t>Titus 2:14</a:t>
            </a:r>
          </a:p>
          <a:p>
            <a:pPr algn="l">
              <a:lnSpc>
                <a:spcPct val="105000"/>
              </a:lnSpc>
              <a:spcBef>
                <a:spcPts val="600"/>
              </a:spcBef>
            </a:pPr>
            <a:r>
              <a:rPr sz="1600" b="0" i="0">
                <a:solidFill>
                  <a:srgbClr val="FFFFFF"/>
                </a:solidFill>
                <a:latin typeface="Calibri"/>
              </a:rPr>
              <a:t>Titus 3:4-7</a:t>
            </a:r>
          </a:p>
          <a:p>
            <a:pPr algn="l">
              <a:lnSpc>
                <a:spcPct val="105000"/>
              </a:lnSpc>
              <a:spcBef>
                <a:spcPts val="600"/>
              </a:spcBef>
            </a:pPr>
            <a:r>
              <a:rPr sz="1600" b="0" i="0">
                <a:solidFill>
                  <a:srgbClr val="FFFFFF"/>
                </a:solidFill>
                <a:latin typeface="Calibri"/>
              </a:rPr>
              <a:t>1 John 1:9</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Ephesians 2:8-10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we are never accounted righteous before God through our works or merit, but that penitent sinners are justified or accounted righteous before God only by faith in our Lord Jesus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can we escape the wrath of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can we escape the wrath of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justifies, or accounts righteous, penitent sinners who confess faith in our Lord Jesus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5:9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9 </a:t>
            </a:r>
            <a:r>
              <a:rPr sz="3200" b="0" i="0">
                <a:solidFill>
                  <a:srgbClr val="171512"/>
                </a:solidFill>
                <a:latin typeface="Garamond"/>
              </a:rPr>
              <a:t>Much more therefore, now that we have been justified by his blood, we will be saved through him from the wrath.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3:36</a:t>
            </a:r>
          </a:p>
          <a:p>
            <a:pPr algn="l">
              <a:lnSpc>
                <a:spcPct val="105000"/>
              </a:lnSpc>
              <a:spcBef>
                <a:spcPts val="600"/>
              </a:spcBef>
            </a:pPr>
            <a:r>
              <a:rPr sz="1600" b="0" i="0">
                <a:solidFill>
                  <a:srgbClr val="FFFFFF"/>
                </a:solidFill>
                <a:latin typeface="Calibri"/>
              </a:rPr>
              <a:t>Romans 3:21-30</a:t>
            </a:r>
          </a:p>
          <a:p>
            <a:pPr algn="l">
              <a:lnSpc>
                <a:spcPct val="105000"/>
              </a:lnSpc>
              <a:spcBef>
                <a:spcPts val="600"/>
              </a:spcBef>
            </a:pPr>
            <a:r>
              <a:rPr sz="1600" b="0" i="0">
                <a:solidFill>
                  <a:srgbClr val="FFFFFF"/>
                </a:solidFill>
                <a:latin typeface="Calibri"/>
              </a:rPr>
              <a:t>Romans 4:6-8</a:t>
            </a:r>
          </a:p>
          <a:p>
            <a:pPr algn="l">
              <a:lnSpc>
                <a:spcPct val="105000"/>
              </a:lnSpc>
              <a:spcBef>
                <a:spcPts val="600"/>
              </a:spcBef>
            </a:pPr>
            <a:r>
              <a:rPr sz="1600" b="0" i="0">
                <a:solidFill>
                  <a:srgbClr val="FFFFFF"/>
                </a:solidFill>
                <a:latin typeface="Calibri"/>
              </a:rPr>
              <a:t>Ephesians 1:7-14</a:t>
            </a:r>
          </a:p>
          <a:p>
            <a:pPr algn="l">
              <a:lnSpc>
                <a:spcPct val="105000"/>
              </a:lnSpc>
              <a:spcBef>
                <a:spcPts val="600"/>
              </a:spcBef>
            </a:pPr>
            <a:r>
              <a:rPr sz="1600" b="0" i="0">
                <a:solidFill>
                  <a:srgbClr val="FFFFFF"/>
                </a:solidFill>
                <a:latin typeface="Calibri"/>
              </a:rPr>
              <a:t>Ephesians 2:3-7</a:t>
            </a:r>
          </a:p>
          <a:p>
            <a:pPr algn="l">
              <a:lnSpc>
                <a:spcPct val="105000"/>
              </a:lnSpc>
              <a:spcBef>
                <a:spcPts val="600"/>
              </a:spcBef>
            </a:pPr>
            <a:r>
              <a:rPr sz="1600" b="0" i="0">
                <a:solidFill>
                  <a:srgbClr val="FFFFFF"/>
                </a:solidFill>
                <a:latin typeface="Calibri"/>
              </a:rPr>
              <a:t>Ephesians 5:5-10</a:t>
            </a:r>
          </a:p>
          <a:p>
            <a:pPr algn="l">
              <a:lnSpc>
                <a:spcPct val="105000"/>
              </a:lnSpc>
              <a:spcBef>
                <a:spcPts val="600"/>
              </a:spcBef>
            </a:pPr>
            <a:r>
              <a:rPr sz="1600" b="0" i="0">
                <a:solidFill>
                  <a:srgbClr val="FFFFFF"/>
                </a:solidFill>
                <a:latin typeface="Calibri"/>
              </a:rPr>
              <a:t>Colossians 3:5-17</a:t>
            </a:r>
          </a:p>
          <a:p>
            <a:pPr algn="l">
              <a:lnSpc>
                <a:spcPct val="105000"/>
              </a:lnSpc>
              <a:spcBef>
                <a:spcPts val="600"/>
              </a:spcBef>
            </a:pPr>
            <a:r>
              <a:rPr sz="1600" b="0" i="0">
                <a:solidFill>
                  <a:srgbClr val="FFFFFF"/>
                </a:solidFill>
                <a:latin typeface="Calibri"/>
              </a:rPr>
              <a:t>1 Thessalonians 5:8-10</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Romans 5:6-11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we are never accounted righteous before God through our works or merit, but that penitent sinners are justified or accounted righteous before God only by faith in our Lord Jesus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the Holy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the Holy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the Holy Spirit, the Lord, the giver of life.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548640" y="1005840"/>
            <a:ext cx="4429125"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the Holy Spirit, the Lord, the giver of life, who proceeds from the Father and the Son, who with the Father and the Son is worshiped and glorified, who has spoken through the prophets.</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20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3:17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17 </a:t>
            </a:r>
            <a:r>
              <a:rPr sz="4000" b="0" i="0">
                <a:solidFill>
                  <a:srgbClr val="171512"/>
                </a:solidFill>
                <a:latin typeface="Garamond"/>
              </a:rPr>
              <a:t>Now the Lord is the Spirit, and where the Spirit of the Lord is, there is freedom.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11:2</a:t>
            </a:r>
          </a:p>
          <a:p>
            <a:pPr algn="l">
              <a:lnSpc>
                <a:spcPct val="105000"/>
              </a:lnSpc>
              <a:spcBef>
                <a:spcPts val="600"/>
              </a:spcBef>
            </a:pPr>
            <a:r>
              <a:rPr sz="1600" b="0" i="0">
                <a:solidFill>
                  <a:srgbClr val="FFFFFF"/>
                </a:solidFill>
                <a:latin typeface="Calibri"/>
              </a:rPr>
              <a:t>Isaiah 61:1</a:t>
            </a:r>
          </a:p>
          <a:p>
            <a:pPr algn="l">
              <a:lnSpc>
                <a:spcPct val="105000"/>
              </a:lnSpc>
              <a:spcBef>
                <a:spcPts val="600"/>
              </a:spcBef>
            </a:pPr>
            <a:r>
              <a:rPr sz="1600" b="0" i="0">
                <a:solidFill>
                  <a:srgbClr val="FFFFFF"/>
                </a:solidFill>
                <a:latin typeface="Calibri"/>
              </a:rPr>
              <a:t>John 6:63</a:t>
            </a:r>
          </a:p>
          <a:p>
            <a:pPr algn="l">
              <a:lnSpc>
                <a:spcPct val="105000"/>
              </a:lnSpc>
              <a:spcBef>
                <a:spcPts val="600"/>
              </a:spcBef>
            </a:pPr>
            <a:r>
              <a:rPr sz="1600" b="0" i="0">
                <a:solidFill>
                  <a:srgbClr val="FFFFFF"/>
                </a:solidFill>
                <a:latin typeface="Calibri"/>
              </a:rPr>
              <a:t>Romans 8:11</a:t>
            </a:r>
          </a:p>
          <a:p>
            <a:pPr algn="l">
              <a:lnSpc>
                <a:spcPct val="105000"/>
              </a:lnSpc>
              <a:spcBef>
                <a:spcPts val="600"/>
              </a:spcBef>
            </a:pPr>
            <a:r>
              <a:rPr sz="1600" b="0" i="0">
                <a:solidFill>
                  <a:srgbClr val="FFFFFF"/>
                </a:solidFill>
                <a:latin typeface="Calibri"/>
              </a:rPr>
              <a:t>Galatians 6:8</a:t>
            </a:r>
          </a:p>
          <a:p>
            <a:pPr algn="l">
              <a:lnSpc>
                <a:spcPct val="105000"/>
              </a:lnSpc>
              <a:spcBef>
                <a:spcPts val="600"/>
              </a:spcBef>
            </a:pPr>
            <a:r>
              <a:rPr sz="1600" b="0" i="0">
                <a:solidFill>
                  <a:srgbClr val="FFFFFF"/>
                </a:solidFill>
                <a:latin typeface="Calibri"/>
              </a:rPr>
              <a:t>2 Corinthians 3:17-18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the Holy Spirit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the Holy Spirit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Spirit proceeds from the Father and the Son and with the Father and the Son is worshiped and glorified. He has spoken through the prophets.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28:19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Therefore go and make disciples, baptizing them in the name of the Father and of the Son and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Romans 8:9</a:t>
            </a:r>
          </a:p>
          <a:p>
            <a:pPr algn="l">
              <a:lnSpc>
                <a:spcPct val="105000"/>
              </a:lnSpc>
              <a:spcBef>
                <a:spcPts val="600"/>
              </a:spcBef>
            </a:pPr>
            <a:r>
              <a:rPr sz="1300" b="0" i="0">
                <a:solidFill>
                  <a:srgbClr val="FFFFFF"/>
                </a:solidFill>
                <a:latin typeface="Calibri"/>
              </a:rPr>
              <a:t>1 Corinthians 2:9-11</a:t>
            </a:r>
          </a:p>
          <a:p>
            <a:pPr algn="l">
              <a:lnSpc>
                <a:spcPct val="105000"/>
              </a:lnSpc>
              <a:spcBef>
                <a:spcPts val="600"/>
              </a:spcBef>
            </a:pPr>
            <a:r>
              <a:rPr sz="1300" b="0" i="0">
                <a:solidFill>
                  <a:srgbClr val="FFFFFF"/>
                </a:solidFill>
                <a:latin typeface="Calibri"/>
              </a:rPr>
              <a:t>1 Corinthians 3:16</a:t>
            </a:r>
          </a:p>
          <a:p>
            <a:pPr algn="l">
              <a:lnSpc>
                <a:spcPct val="105000"/>
              </a:lnSpc>
              <a:spcBef>
                <a:spcPts val="600"/>
              </a:spcBef>
            </a:pPr>
            <a:r>
              <a:rPr sz="1300" b="0" i="0">
                <a:solidFill>
                  <a:srgbClr val="FFFFFF"/>
                </a:solidFill>
                <a:latin typeface="Calibri"/>
              </a:rPr>
              <a:t>Galatians 4:6</a:t>
            </a:r>
          </a:p>
          <a:p>
            <a:pPr algn="l">
              <a:lnSpc>
                <a:spcPct val="105000"/>
              </a:lnSpc>
              <a:spcBef>
                <a:spcPts val="600"/>
              </a:spcBef>
            </a:pPr>
            <a:r>
              <a:rPr sz="1300" b="0" i="0">
                <a:solidFill>
                  <a:srgbClr val="FFFFFF"/>
                </a:solidFill>
                <a:latin typeface="Calibri"/>
              </a:rPr>
              <a:t>2 Samuel 23:2</a:t>
            </a:r>
          </a:p>
          <a:p>
            <a:pPr algn="l">
              <a:lnSpc>
                <a:spcPct val="105000"/>
              </a:lnSpc>
              <a:spcBef>
                <a:spcPts val="600"/>
              </a:spcBef>
            </a:pPr>
            <a:r>
              <a:rPr sz="1300" b="0" i="0">
                <a:solidFill>
                  <a:srgbClr val="FFFFFF"/>
                </a:solidFill>
                <a:latin typeface="Calibri"/>
              </a:rPr>
              <a:t>Isaiah 61:1-3</a:t>
            </a:r>
          </a:p>
          <a:p>
            <a:pPr algn="l">
              <a:lnSpc>
                <a:spcPct val="105000"/>
              </a:lnSpc>
              <a:spcBef>
                <a:spcPts val="600"/>
              </a:spcBef>
            </a:pPr>
            <a:r>
              <a:rPr sz="1300" b="0" i="0">
                <a:solidFill>
                  <a:srgbClr val="FFFFFF"/>
                </a:solidFill>
                <a:latin typeface="Calibri"/>
              </a:rPr>
              <a:t>Zechariah 7:12</a:t>
            </a:r>
          </a:p>
          <a:p>
            <a:pPr algn="l">
              <a:lnSpc>
                <a:spcPct val="105000"/>
              </a:lnSpc>
              <a:spcBef>
                <a:spcPts val="600"/>
              </a:spcBef>
            </a:pPr>
            <a:r>
              <a:rPr sz="1300" b="0" i="0">
                <a:solidFill>
                  <a:srgbClr val="FFFFFF"/>
                </a:solidFill>
                <a:latin typeface="Calibri"/>
              </a:rPr>
              <a:t>Matthew 1:22-23</a:t>
            </a:r>
          </a:p>
          <a:p>
            <a:pPr algn="l">
              <a:lnSpc>
                <a:spcPct val="105000"/>
              </a:lnSpc>
              <a:spcBef>
                <a:spcPts val="600"/>
              </a:spcBef>
            </a:pPr>
            <a:r>
              <a:rPr sz="1300" b="0" i="0">
                <a:solidFill>
                  <a:srgbClr val="FFFFFF"/>
                </a:solidFill>
                <a:latin typeface="Calibri"/>
              </a:rPr>
              <a:t>Hebrews 1:1-2</a:t>
            </a:r>
          </a:p>
          <a:p>
            <a:pPr algn="l">
              <a:lnSpc>
                <a:spcPct val="105000"/>
              </a:lnSpc>
              <a:spcBef>
                <a:spcPts val="600"/>
              </a:spcBef>
            </a:pPr>
            <a:r>
              <a:rPr sz="1300" b="0" i="0">
                <a:solidFill>
                  <a:srgbClr val="FFFFFF"/>
                </a:solidFill>
                <a:latin typeface="Calibri"/>
              </a:rPr>
              <a:t>1 Peter 1:10-12</a:t>
            </a:r>
          </a:p>
          <a:p>
            <a:pPr algn="l">
              <a:lnSpc>
                <a:spcPct val="105000"/>
              </a:lnSpc>
              <a:spcBef>
                <a:spcPts val="600"/>
              </a:spcBef>
            </a:pPr>
            <a:r>
              <a:rPr sz="1300" b="0" i="0">
                <a:solidFill>
                  <a:srgbClr val="FFFFFF"/>
                </a:solidFill>
                <a:latin typeface="Calibri"/>
              </a:rPr>
              <a:t>2 Peter 1:20-21</a:t>
            </a:r>
          </a:p>
          <a:p>
            <a:pPr algn="l">
              <a:lnSpc>
                <a:spcPct val="105000"/>
              </a:lnSpc>
              <a:spcBef>
                <a:spcPts val="600"/>
              </a:spcBef>
            </a:pPr>
            <a:r>
              <a:rPr sz="1300" b="0" i="0">
                <a:solidFill>
                  <a:srgbClr val="FFFFFF"/>
                </a:solidFill>
                <a:latin typeface="Calibri"/>
              </a:rPr>
              <a:t>Matthew 28:19-20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the Holy Spirit lead us to repentance?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the one true, holy and living God, the Eternal Spirit, the Holy Trinity.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the Holy Spirit lead us to repentance?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convinces the world of sin, of righteousness, and of judgment.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16:8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And when he comes, he will convict the world concerning sin and concerning righteousness and concerning judgment.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Micah 3:8</a:t>
            </a:r>
          </a:p>
          <a:p>
            <a:pPr algn="l">
              <a:lnSpc>
                <a:spcPct val="105000"/>
              </a:lnSpc>
              <a:spcBef>
                <a:spcPts val="600"/>
              </a:spcBef>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John 16:7-11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convinces the world of sin, of righteousness and of judgment. He leads men through faithful response to the Gospel into the fellowship of the Church.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salvation possible without the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salvation possible without the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 Spirit leads us through faithful response to the gospel into the fellowship of the Church.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3:5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5 </a:t>
            </a:r>
            <a:r>
              <a:rPr sz="3200" b="0" i="0">
                <a:solidFill>
                  <a:srgbClr val="171512"/>
                </a:solidFill>
                <a:latin typeface="Garamond"/>
              </a:rPr>
              <a:t>Jesus answered, "Truly, truly, I say to you, unless one is begotten out from water and spirit, that one cannot enter the kingdom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Romans 8:9-17</a:t>
            </a:r>
          </a:p>
          <a:p>
            <a:pPr algn="l">
              <a:lnSpc>
                <a:spcPct val="105000"/>
              </a:lnSpc>
              <a:spcBef>
                <a:spcPts val="600"/>
              </a:spcBef>
            </a:pPr>
            <a:r>
              <a:rPr sz="1600" b="0" i="0">
                <a:solidFill>
                  <a:srgbClr val="FFFFFF"/>
                </a:solidFill>
                <a:latin typeface="Calibri"/>
              </a:rPr>
              <a:t>Ephesians 2:17-22</a:t>
            </a:r>
          </a:p>
          <a:p>
            <a:pPr algn="l">
              <a:lnSpc>
                <a:spcPct val="105000"/>
              </a:lnSpc>
              <a:spcBef>
                <a:spcPts val="600"/>
              </a:spcBef>
            </a:pPr>
            <a:r>
              <a:rPr sz="1600" b="0" i="0">
                <a:solidFill>
                  <a:srgbClr val="FFFFFF"/>
                </a:solidFill>
                <a:latin typeface="Calibri"/>
              </a:rPr>
              <a:t>Titus 3:4-7</a:t>
            </a:r>
          </a:p>
          <a:p>
            <a:pPr algn="l">
              <a:lnSpc>
                <a:spcPct val="105000"/>
              </a:lnSpc>
              <a:spcBef>
                <a:spcPts val="600"/>
              </a:spcBef>
            </a:pPr>
            <a:r>
              <a:rPr sz="1600" b="0" i="0">
                <a:solidFill>
                  <a:srgbClr val="FFFFFF"/>
                </a:solidFill>
                <a:latin typeface="Calibri"/>
              </a:rPr>
              <a:t>John 3:3-6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leads men through faithful response to the Gospel into the fellowship of the Church. He comforts, sustains and empowers the faithful and guides them into all truth.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the Spirit work in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the Spirit work in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comforts, sustains and empowers the faithful and guides us into all truth.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16:13</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13 </a:t>
            </a:r>
            <a:r>
              <a:rPr sz="3200" b="0" i="0">
                <a:solidFill>
                  <a:srgbClr val="171512"/>
                </a:solidFill>
                <a:latin typeface="Garamond"/>
              </a:rPr>
              <a:t>When that one comes, the spirit of truth will guide you in all truth. For he will not speak from himself, but whatever he hears he will speak, and he will report to you the coming things.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14:25-26</a:t>
            </a:r>
          </a:p>
          <a:p>
            <a:pPr algn="l">
              <a:lnSpc>
                <a:spcPct val="105000"/>
              </a:lnSpc>
              <a:spcBef>
                <a:spcPts val="600"/>
              </a:spcBef>
            </a:pPr>
            <a:r>
              <a:rPr sz="1600" b="0" i="0">
                <a:solidFill>
                  <a:srgbClr val="FFFFFF"/>
                </a:solidFill>
                <a:latin typeface="Calibri"/>
              </a:rPr>
              <a:t>Romans 8:2-6, 12-17, 26-27</a:t>
            </a:r>
          </a:p>
          <a:p>
            <a:pPr algn="l">
              <a:lnSpc>
                <a:spcPct val="105000"/>
              </a:lnSpc>
              <a:spcBef>
                <a:spcPts val="600"/>
              </a:spcBef>
            </a:pPr>
            <a:r>
              <a:rPr sz="1600" b="0" i="0">
                <a:solidFill>
                  <a:srgbClr val="FFFFFF"/>
                </a:solidFill>
                <a:latin typeface="Calibri"/>
              </a:rPr>
              <a:t>1 Corinthians 12:4-11</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John 16:12-15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Jeremiah 10:10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But the LORD is the true God; he is the living God and an everlasting King; at his wrath the earth quakes, and the nations cannot endure his indignation.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6:4</a:t>
            </a:r>
          </a:p>
          <a:p>
            <a:pPr algn="l">
              <a:lnSpc>
                <a:spcPct val="105000"/>
              </a:lnSpc>
              <a:spcBef>
                <a:spcPts val="600"/>
              </a:spcBef>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Matthew 28:19</a:t>
            </a:r>
          </a:p>
          <a:p>
            <a:pPr algn="l">
              <a:lnSpc>
                <a:spcPct val="105000"/>
              </a:lnSpc>
              <a:spcBef>
                <a:spcPts val="600"/>
              </a:spcBef>
            </a:pPr>
            <a:r>
              <a:rPr sz="1600" b="0" i="0">
                <a:solidFill>
                  <a:srgbClr val="FFFFFF"/>
                </a:solidFill>
                <a:latin typeface="Calibri"/>
              </a:rPr>
              <a:t>John 17:3</a:t>
            </a:r>
          </a:p>
          <a:p>
            <a:pPr algn="l">
              <a:lnSpc>
                <a:spcPct val="105000"/>
              </a:lnSpc>
              <a:spcBef>
                <a:spcPts val="600"/>
              </a:spcBef>
            </a:pPr>
            <a:r>
              <a:rPr sz="1600" b="0" i="0">
                <a:solidFill>
                  <a:srgbClr val="FFFFFF"/>
                </a:solidFill>
                <a:latin typeface="Calibri"/>
              </a:rPr>
              <a:t>Hebrews 9:14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He comforts, sustains and empowers the faithful and guides them into all truth.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Where is the truth about salvation to be found?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Where is the truth about salvation to be found?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believe the Holy Bible, Old and New Testaments, reveals the Word of God so far as it is necessary for our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Timothy 3:16-17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All Scripture is breathed out by God and profitable for teaching, for reproof, for correction, and for training in righteousness </a:t>
            </a:r>
            <a:r>
              <a:rPr sz="1600" b="1" i="0">
                <a:solidFill>
                  <a:srgbClr val="B8811A"/>
                </a:solidFill>
                <a:latin typeface="Garamond"/>
              </a:rPr>
              <a:t>17 </a:t>
            </a:r>
            <a:r>
              <a:rPr sz="3200" b="0" i="0">
                <a:solidFill>
                  <a:srgbClr val="171512"/>
                </a:solidFill>
                <a:latin typeface="Garamond"/>
              </a:rPr>
              <a:t>so that the man of God may be complete, equipped for every good work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119:105, 130</a:t>
            </a:r>
          </a:p>
          <a:p>
            <a:pPr algn="l">
              <a:lnSpc>
                <a:spcPct val="105000"/>
              </a:lnSpc>
              <a:spcBef>
                <a:spcPts val="600"/>
              </a:spcBef>
            </a:pPr>
            <a:r>
              <a:rPr sz="1600" b="0" i="0">
                <a:solidFill>
                  <a:srgbClr val="FFFFFF"/>
                </a:solidFill>
                <a:latin typeface="Calibri"/>
              </a:rPr>
              <a:t>Matthew 4:1-4</a:t>
            </a:r>
          </a:p>
          <a:p>
            <a:pPr algn="l">
              <a:lnSpc>
                <a:spcPct val="105000"/>
              </a:lnSpc>
              <a:spcBef>
                <a:spcPts val="600"/>
              </a:spcBef>
            </a:pPr>
            <a:r>
              <a:rPr sz="1600" b="0" i="0">
                <a:solidFill>
                  <a:srgbClr val="FFFFFF"/>
                </a:solidFill>
                <a:latin typeface="Calibri"/>
              </a:rPr>
              <a:t>2 Thessalonians 2:15</a:t>
            </a:r>
          </a:p>
          <a:p>
            <a:pPr algn="l">
              <a:lnSpc>
                <a:spcPct val="105000"/>
              </a:lnSpc>
              <a:spcBef>
                <a:spcPts val="600"/>
              </a:spcBef>
            </a:pPr>
            <a:r>
              <a:rPr sz="1600" b="0" i="0">
                <a:solidFill>
                  <a:srgbClr val="FFFFFF"/>
                </a:solidFill>
                <a:latin typeface="Calibri"/>
              </a:rPr>
              <a:t>Confession of Faith, Article IV</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the Holy Bible, Old and New Testaments, reveals the Word of God so far as it is necessary for our salvation.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must we receive Scripture?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must we receive Scripture?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Holy Bible is to be received through the Holy Spirit as the true rule and guide for faith and practice.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1:21-22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21 </a:t>
            </a:r>
            <a:r>
              <a:rPr sz="3200" b="0" i="0">
                <a:solidFill>
                  <a:srgbClr val="171512"/>
                </a:solidFill>
                <a:latin typeface="Garamond"/>
              </a:rPr>
              <a:t>Therefore, having put aside all filth and excess of evil, receive with gentleness the implanted word that is able to save your souls. </a:t>
            </a:r>
            <a:r>
              <a:rPr sz="1600" b="1" i="0">
                <a:solidFill>
                  <a:srgbClr val="B8811A"/>
                </a:solidFill>
                <a:latin typeface="Garamond"/>
              </a:rPr>
              <a:t>22 </a:t>
            </a:r>
            <a:r>
              <a:rPr sz="3200" b="0" i="0">
                <a:solidFill>
                  <a:srgbClr val="171512"/>
                </a:solidFill>
                <a:latin typeface="Garamond"/>
              </a:rPr>
              <a:t>Be doers of the word and not hearers only, deceiving yourselves.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Proverbs 30:5-6</a:t>
            </a:r>
          </a:p>
          <a:p>
            <a:pPr algn="l">
              <a:lnSpc>
                <a:spcPct val="105000"/>
              </a:lnSpc>
              <a:spcBef>
                <a:spcPts val="600"/>
              </a:spcBef>
            </a:pPr>
            <a:r>
              <a:rPr sz="1600" b="0" i="0">
                <a:solidFill>
                  <a:srgbClr val="FFFFFF"/>
                </a:solidFill>
                <a:latin typeface="Calibri"/>
              </a:rPr>
              <a:t>1 Peter 1:23-25</a:t>
            </a:r>
          </a:p>
          <a:p>
            <a:pPr algn="l">
              <a:lnSpc>
                <a:spcPct val="105000"/>
              </a:lnSpc>
              <a:spcBef>
                <a:spcPts val="600"/>
              </a:spcBef>
            </a:pPr>
            <a:r>
              <a:rPr sz="1600" b="0" i="0">
                <a:solidFill>
                  <a:srgbClr val="FFFFFF"/>
                </a:solidFill>
                <a:latin typeface="Calibri"/>
              </a:rPr>
              <a:t>2 Timothy 3:16-17</a:t>
            </a:r>
          </a:p>
          <a:p>
            <a:pPr algn="l">
              <a:lnSpc>
                <a:spcPct val="105000"/>
              </a:lnSpc>
              <a:spcBef>
                <a:spcPts val="600"/>
              </a:spcBef>
            </a:pPr>
            <a:r>
              <a:rPr sz="1600" b="0" i="0">
                <a:solidFill>
                  <a:srgbClr val="FFFFFF"/>
                </a:solidFill>
                <a:latin typeface="Calibri"/>
              </a:rPr>
              <a:t>Confession of Faith, Article IV</a:t>
            </a:r>
          </a:p>
          <a:p>
            <a:pPr algn="l">
              <a:lnSpc>
                <a:spcPct val="105000"/>
              </a:lnSpc>
              <a:spcBef>
                <a:spcPts val="600"/>
              </a:spcBef>
            </a:pPr>
            <a:r>
              <a:rPr sz="1600" b="0" i="0">
                <a:solidFill>
                  <a:srgbClr val="FFFFFF"/>
                </a:solidFill>
                <a:latin typeface="Calibri"/>
              </a:rPr>
              <a:t>James 1:21-25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It is to be received through the Holy Spirit as the true rule and guide for faith and practice.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