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 Id="rId111" Type="http://schemas.openxmlformats.org/officeDocument/2006/relationships/slide" Target="slides/slide104.xml"/><Relationship Id="rId112" Type="http://schemas.openxmlformats.org/officeDocument/2006/relationships/slide" Target="slides/slide105.xml"/><Relationship Id="rId113" Type="http://schemas.openxmlformats.org/officeDocument/2006/relationships/slide" Target="slides/slide106.xml"/><Relationship Id="rId114" Type="http://schemas.openxmlformats.org/officeDocument/2006/relationships/slide" Target="slides/slide107.xml"/><Relationship Id="rId115" Type="http://schemas.openxmlformats.org/officeDocument/2006/relationships/slide" Target="slides/slide108.xml"/><Relationship Id="rId116" Type="http://schemas.openxmlformats.org/officeDocument/2006/relationships/slide" Target="slides/slide109.xml"/><Relationship Id="rId117" Type="http://schemas.openxmlformats.org/officeDocument/2006/relationships/slide" Target="slides/slide110.xml"/><Relationship Id="rId118" Type="http://schemas.openxmlformats.org/officeDocument/2006/relationships/slide" Target="slides/slide111.xml"/><Relationship Id="rId119" Type="http://schemas.openxmlformats.org/officeDocument/2006/relationships/slide" Target="slides/slide112.xml"/><Relationship Id="rId120" Type="http://schemas.openxmlformats.org/officeDocument/2006/relationships/slide" Target="slides/slide113.xml"/><Relationship Id="rId121" Type="http://schemas.openxmlformats.org/officeDocument/2006/relationships/slide" Target="slides/slide114.xml"/><Relationship Id="rId122" Type="http://schemas.openxmlformats.org/officeDocument/2006/relationships/slide" Target="slides/slide115.xml"/><Relationship Id="rId123" Type="http://schemas.openxmlformats.org/officeDocument/2006/relationships/slide" Target="slides/slide116.xml"/><Relationship Id="rId124" Type="http://schemas.openxmlformats.org/officeDocument/2006/relationships/slide" Target="slides/slide117.xml"/><Relationship Id="rId125" Type="http://schemas.openxmlformats.org/officeDocument/2006/relationships/slide" Target="slides/slide118.xml"/><Relationship Id="rId126" Type="http://schemas.openxmlformats.org/officeDocument/2006/relationships/slide" Target="slides/slide119.xml"/><Relationship Id="rId127" Type="http://schemas.openxmlformats.org/officeDocument/2006/relationships/slide" Target="slides/slide120.xml"/><Relationship Id="rId128" Type="http://schemas.openxmlformats.org/officeDocument/2006/relationships/slide" Target="slides/slide121.xml"/><Relationship Id="rId129" Type="http://schemas.openxmlformats.org/officeDocument/2006/relationships/slide" Target="slides/slide122.xml"/><Relationship Id="rId130" Type="http://schemas.openxmlformats.org/officeDocument/2006/relationships/slide" Target="slides/slide123.xml"/><Relationship Id="rId131" Type="http://schemas.openxmlformats.org/officeDocument/2006/relationships/slide" Target="slides/slide124.xml"/><Relationship Id="rId132" Type="http://schemas.openxmlformats.org/officeDocument/2006/relationships/slide" Target="slides/slide125.xml"/><Relationship Id="rId133" Type="http://schemas.openxmlformats.org/officeDocument/2006/relationships/slide" Target="slides/slide126.xml"/><Relationship Id="rId134" Type="http://schemas.openxmlformats.org/officeDocument/2006/relationships/slide" Target="slides/slide127.xml"/><Relationship Id="rId135" Type="http://schemas.openxmlformats.org/officeDocument/2006/relationships/slide" Target="slides/slide128.xml"/><Relationship Id="rId136" Type="http://schemas.openxmlformats.org/officeDocument/2006/relationships/slide" Target="slides/slide129.xml"/><Relationship Id="rId137" Type="http://schemas.openxmlformats.org/officeDocument/2006/relationships/slide" Target="slides/slide130.xml"/><Relationship Id="rId138" Type="http://schemas.openxmlformats.org/officeDocument/2006/relationships/slide" Target="slides/slide131.xml"/><Relationship Id="rId139" Type="http://schemas.openxmlformats.org/officeDocument/2006/relationships/slide" Target="slides/slide132.xml"/><Relationship Id="rId140" Type="http://schemas.openxmlformats.org/officeDocument/2006/relationships/slide" Target="slides/slide133.xml"/><Relationship Id="rId141" Type="http://schemas.openxmlformats.org/officeDocument/2006/relationships/slide" Target="slides/slide134.xml"/><Relationship Id="rId142" Type="http://schemas.openxmlformats.org/officeDocument/2006/relationships/slide" Target="slides/slide135.xml"/><Relationship Id="rId143" Type="http://schemas.openxmlformats.org/officeDocument/2006/relationships/slide" Target="slides/slide136.xml"/><Relationship Id="rId144" Type="http://schemas.openxmlformats.org/officeDocument/2006/relationships/slide" Target="slides/slide137.xml"/><Relationship Id="rId145" Type="http://schemas.openxmlformats.org/officeDocument/2006/relationships/slide" Target="slides/slide1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4.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2.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5.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opens with the question a candidate is asked at baptism and at confirmation. The answer is the first article of the Nicene Creed, moved from the church's "We believe" to the candidate's own "I believe." A person who answers this question is professing, in the first person, what the whole church confesses together.</a:t>
            </a:r>
          </a:p>
          <a:p/>
          <a:p>
            <a:r>
              <a:t>Three things are said about God in this one sentence. God is the Father, the name Jesus taught his disciples to use (Ephesians 4:6, Hebrews 1:5). God is the Almighty, the name by which he made himself known to Abraham in Genesis 17:1 and the name Rahab used when she confessed that “the LORD your God, he is God in the heaven above and upon the land beneath” (Joshua 2:11). And God is maker of heaven and earth, of all that is, seen and unseen: the Creator of Genesis 1, of whom Paul writes that there is “one God, the Father, from whom are all things and we exist for him” (1 Corinthians 8:6) and the elders in Revelation sing that he created all things by his will (Revelation 4:11).</a:t>
            </a:r>
          </a:p>
          <a:p/>
          <a:p>
            <a:r>
              <a:t>The phrase "seen and unseen" extends God's work past what can be measured. Angels, the human soul, the heavens Isaiah describes God stretching out (Isaiah 42:5), and the moon and stars the psalmist set in place all belong to the same Maker (Psalm 8:3-8). Article I of the Confession of Faith states the same doctrine in the church's own words: one true, holy, and living God, Creator and Sustainer of all things.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confesses God as "maker of heaven and earth," and this question asks how God stands toward what he has made. The catechism answers with three titles from Article I of the Confession of Faith, which names God as "Creator, Sovereign and Preserver of all things visible and invisible." Article I of the Articles of Religion says the same, calling God "the maker and preserver of all things, both visible and invisible." Both standards teach that God's work with creation continued after the sixth day.</a:t>
            </a:r>
          </a:p>
          <a:p/>
          <a:p>
            <a:r>
              <a:t>Creator is the teaching of the first chapter of the Bible, where "In the beginning God created the heavens and the earth" (Genesis 1:1), and where God speaks each part of the world into being and pronounces it good, until at the end "God saw all that he had made, and behold, it was very good" (Genesis 1:31). Isaiah stresses that no one helped: “I am the LORD, who does all things, who stretches out the heavens by myself, who beats out the earth: who was with me?” (Isaiah 44:24). The elders in heaven sing that "by your will they existed and were created" (Revelation 4:11).</a:t>
            </a:r>
          </a:p>
          <a:p/>
          <a:p>
            <a:r>
              <a:t>Sovereign means that the Creator remains Lord over what he made. Moses tells Israel to "take it to heart that the LORD is God in heaven above and on the land beneath; there is no other" (Deuteronomy 4:39), and Solomon prays at the dedication of the temple that "there is nothing like you as God in heaven above and upon the land beneath" (1 Kings 8:23). Paul told the Athenians that the God who made the world is "Lord of heaven and earth" (Acts 17:24). Even human planning falls under this rule: "A man's heart devises his way, but the LORD directs his steps" (Proverbs 16:9). Preserver means that God keeps his creation in being from moment to moment. Nehemiah prays that God made "the heavens, the heavens of the heavens, and all their host" and adds, "you give life to all of them" (Nehemiah 9:6).</a:t>
            </a:r>
          </a:p>
          <a:p/>
          <a:p>
            <a:r>
              <a:t>A Methodist lives inside this doctrine every day. The same God who set his splendor upon the heavens (Psalm 8:1) directs the steps of a farmer and a child, and Paul's promise follows from it: "all things work together for good for those who love God, for those who are called according to his purpose" (Romans 8:28). Grace before a meal and thanksgiving at harvest are the ordinary ways the church confesses God as Preserver.</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 confessed God as Sovereign. This question asks what kind of sovereign he is, and the catechism answers with the next clause of Article I of the Confession of Faith, which says that God "rules with gracious regard for the well-being and salvation of men, to the glory of his name." The catechism says "of all" where the Confession says "of men." ¶102 of the Book of Doctrines and Discipline calls this the universal love of God: Christ died for all people, and salvation is available to all persons through the Holy Spirit.</a:t>
            </a:r>
          </a:p>
          <a:p/>
          <a:p>
            <a:r>
              <a:t>Gracious regard is the character God announced to Moses on Sinai: "The LORD, the LORD, a God compassionate and gracious, slow of face and abounding in kindness and truth" (Exodus 34:6). Joel calls Israel to return to a God who is "gracious and compassionate, slow to anger and abounding in kindness, and relenting concerning the harm" (Joel 2:13). Micah says of the God who is "lifting iniquity and passing over transgression" that "he delights in kindness" (Micah 7:18). The psalmist sums it up: "The LORD is gracious and righteous; our God is merciful" (Psalm 116:5).</a:t>
            </a:r>
          </a:p>
          <a:p/>
          <a:p>
            <a:r>
              <a:t>The well-being and salvation of all is the New Testament's account of why God gave his Son. "God so loved the world that he gave the unique son, in order that everyone who trusts in him should not perish but have eternal life" (John 3:16). Paul says God is "rich in mercy" and acted "because of the great love with which he loved us" (Ephesians 2:4), “and when we were dead in the trespasses, made us alive together with Christ, by grace you are saved, ” (Ephesians 2:5), and Peter explains the delay of the last day as patience, God "not planning that any should perish but that all should come to repentance" (2 Peter 3:9). ¶102 calls the grace that reaches every person before any response "prevenient or preventing grace," the first dawning of grace in the soul. To the glory of his name keeps the order right: God saves for his own glory, and the psalmist prays that "the glory of the LORD be forever" (Psalm 104:31).</a:t>
            </a:r>
          </a:p>
          <a:p/>
          <a:p>
            <a:r>
              <a:t>For a Methodist this rules out despair over anyone; no neighbor and no prodigal child stands outside the gracious regard of God. It also rules out fear that God's rule over one's own life is grudging. The Sovereign of heaven and earth is the God of Exodus 34:6, and his rule is exercised for the salvation of the very people he governs.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5 confessed God as Sovereign. This question asks what kind of sovereign he is, and the catechism answers with the next clause of Article I of the Confession of Faith, which says that God "rules with gracious regard for the well-being and salvation of men, to the glory of his name." The catechism says "of all" where the Confession says "of men." ¶102 of the Book of Doctrines and Discipline calls this the universal love of God: Christ died for all people, and salvation is available to all persons through the Holy Spirit.</a:t>
            </a:r>
          </a:p>
          <a:p/>
          <a:p>
            <a:r>
              <a:t>Gracious regard is the character God announced to Moses on Sinai: "The LORD, the LORD, a God compassionate and gracious, slow of face and abounding in kindness and truth" (Exodus 34:6). Joel calls Israel to return to a God who is "gracious and compassionate, slow to anger and abounding in kindness, and relenting concerning the harm" (Joel 2:13). Micah says of the God who is "lifting iniquity and passing over transgression" that "he delights in kindness" (Micah 7:18). The psalmist sums it up: "The LORD is gracious and righteous; our God is merciful" (Psalm 116:5).</a:t>
            </a:r>
          </a:p>
          <a:p/>
          <a:p>
            <a:r>
              <a:t>The well-being and salvation of all is the New Testament's account of why God gave his Son. "God so loved the world that he gave the unique son, in order that everyone who trusts in him should not perish but have eternal life" (John 3:16). Paul says God is "rich in mercy" and acted "because of the great love with which he loved us" (Ephesians 2:4), “and when we were dead in the trespasses, made us alive together with Christ, by grace you are saved, ” (Ephesians 2:5), and Peter explains the delay of the last day as patience, God "not planning that any should perish but that all should come to repentance" (2 Peter 3:9). ¶102 calls the grace that reaches every person before any response "prevenient or preventing grace," the first dawning of grace in the soul. To the glory of his name keeps the order right: God saves for his own glory, and the psalmist prays that "the glory of the LORD be forever" (Psalm 104:31).</a:t>
            </a:r>
          </a:p>
          <a:p/>
          <a:p>
            <a:r>
              <a:t>For a Methodist this rules out despair over anyone; no neighbor and no prodigal child stands outside the gracious regard of God. It also rules out fear that God's rule over one's own life is grudging. The Sovereign of heaven and earth is the God of Exodus 34:6, and his rule is exercised for the salvation of the very people he governs.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turns to the second article of the Nicene Creed, and it begins the way it began with the Father: a candidate is asked whether he believes, and answers in the first person with the creed's own words. "I believe in one Lord, Jesus Christ, the only Son of God." Article II of the Confession of Faith calls him "the only begotten Son of the Father," and ¶102 of the Book of Doctrines and Discipline sets Romans 10:9 at the center of the church's proclamation: "if you confess with your mouth the Lord Jesus and trust in your heart that God raised him out from the dead, you will be saved." This question is that confession in the mouth of a member.</a:t>
            </a:r>
          </a:p>
          <a:p/>
          <a:p>
            <a:r>
              <a:t>The only Son of God is what the Father himself said. At the baptism a voice from the heavens declared, "This is my beloved Son, in whom I am well pleased" (Matthew 3:17), and on the mount of transfiguration the voice from the cloud added a command: "This is my beloved son; listen to him" (Mark 9:7). John describes him as "the unique son," the Son of whom there is no other, given by the Father so that "everyone who trusts in him should not perish but have eternal life" (John 3:16).</a:t>
            </a:r>
          </a:p>
          <a:p/>
          <a:p>
            <a:r>
              <a:t>One Lord is the title the apostles gave him after the resurrection. Peter's first sermon ended with it: "God has made him both Lord and Christ, this Jesus whom you crucified" (Acts 2:36). Paul places Jesus beside the Father in the confession of Israel: "for us there is one God, the Father, from whom are all things and we exist for him, and one Lord, Jesus Christ, through whom are all things and we exist through him" (1 Corinthians 8:6). The hymn of Philippians 2 looks forward to the day "every tongue should confess that Jesus Christ is Lord, to the glory of God the Father" (Philippians 2:11). Jude shows the negative: false teachers are known because they "deny our only Master and Lord, Jesus Christ" (Jude 1:4).</a:t>
            </a:r>
          </a:p>
          <a:p/>
          <a:p>
            <a:r>
              <a:t>A Methodist says this line with the whole church at every baptism and confirmation, and Wesley expected it to be said with what he called the faith of a son rather than the faith of a servant: the trust of a child in a living Lord. Romans 10:9 joins mouth and heart. The confession spoken in worship is meant to be the trust that carries a person through the week.</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turns to the second article of the Nicene Creed, and it begins the way it began with the Father: a candidate is asked whether he believes, and answers in the first person with the creed's own words. "I believe in one Lord, Jesus Christ, the only Son of God." Article II of the Confession of Faith calls him "the only begotten Son of the Father," and ¶102 of the Book of Doctrines and Discipline sets Romans 10:9 at the center of the church's proclamation: "if you confess with your mouth the Lord Jesus and trust in your heart that God raised him out from the dead, you will be saved." This question is that confession in the mouth of a member.</a:t>
            </a:r>
          </a:p>
          <a:p/>
          <a:p>
            <a:r>
              <a:t>The only Son of God is what the Father himself said. At the baptism a voice from the heavens declared, "This is my beloved Son, in whom I am well pleased" (Matthew 3:17), and on the mount of transfiguration the voice from the cloud added a command: "This is my beloved son; listen to him" (Mark 9:7). John describes him as "the unique son," the Son of whom there is no other, given by the Father so that "everyone who trusts in him should not perish but have eternal life" (John 3:16).</a:t>
            </a:r>
          </a:p>
          <a:p/>
          <a:p>
            <a:r>
              <a:t>One Lord is the title the apostles gave him after the resurrection. Peter's first sermon ended with it: "God has made him both Lord and Christ, this Jesus whom you crucified" (Acts 2:36). Paul places Jesus beside the Father in the confession of Israel: "for us there is one God, the Father, from whom are all things and we exist for him, and one Lord, Jesus Christ, through whom are all things and we exist through him" (1 Corinthians 8:6). The hymn of Philippians 2 looks forward to the day "every tongue should confess that Jesus Christ is Lord, to the glory of God the Father" (Philippians 2:11). Jude shows the negative: false teachers are known because they "deny our only Master and Lord, Jesus Christ" (Jude 1:4).</a:t>
            </a:r>
          </a:p>
          <a:p/>
          <a:p>
            <a:r>
              <a:t>A Methodist says this line with the whole church at every baptism and confirmation, and Wesley expected it to be said with what he called the faith of a son rather than the faith of a servant: the trust of a child in a living Lord. Romans 10:9 joins mouth and heart. The confession spoken in worship is meant to be the trust that carries a person through the week.</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whether the Son confessed in Question 7 is God, and the catechism answers with the creed's longest clause, the one the Council of Nicaea wrote in 325 against the teaching that the Son was a creature: "eternally begotten of the Father, God from God, Light from Light, true God from true God, begotten, not made, of one Being with the Father." Article II of the Articles of Religion states the same doctrine: the Son is "the very and eternal God, of one substance with the Father." Article II of the Confession of Faith calls him "truly God and truly man."</a:t>
            </a:r>
          </a:p>
          <a:p/>
          <a:p>
            <a:r>
              <a:t>The words begotten, not made separate the Son from every creature. A creature is made from nothing; the Son is begotten from the Father's own being, and Hebrews applies the psalm to him: "You are my Son; today I have begotten you" (Hebrews 1:5). The same chapter calls him "the radiance of his glory and the reproduction of his essence" (Hebrews 1:3), which is the scriptural root of Light from Light. Jesus used the image himself: "I am the light of the world" (John 8:12). Eternally means there was never a time when the Son was not. John's Gospel opens before creation: "In the beginning was the Word, and the Word was with God, and the Word was God" (John 1:1).</a:t>
            </a:r>
          </a:p>
          <a:p/>
          <a:p>
            <a:r>
              <a:t>Of one Being with the Father translates the Greek word the council chose, homoousios, and Jesus stated it in four words: "I and the Father are one" (John 10:30). Paul says that he existed "in the form of God" (Philippians 2:6), that he is "the image of the invisible God" (Colossians 1:15), and that "in him all the fullness of deity dwells bodily" (Colossians 2:9). Luke records Jesus claiming a knowledge of the Father only an equal could have: "no one knows who the Son is except the Father, or who the Father is except the Son" (Luke 10:22). True God from true God denies any lesser or secondary divinity. John calls him "the unique God, who is at the father's side" (John 1:18).</a:t>
            </a:r>
          </a:p>
          <a:p/>
          <a:p>
            <a:r>
              <a:t>This doctrine is why a Methodist can worship Jesus without idolatry and trust his promises without reservation. Charles Wesley's hymns address Christ directly as God, and the church's prayers are offered through him because he is of one Being with the Father. The Word who was God "became flesh and dwelt among us" (John 1:14), and the next questions of the catechism take up what he did among us.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whether the Son confessed in Question 7 is God, and the catechism answers with the creed's longest clause, the one the Council of Nicaea wrote in 325 against the teaching that the Son was a creature: "eternally begotten of the Father, God from God, Light from Light, true God from true God, begotten, not made, of one Being with the Father." Article II of the Articles of Religion states the same doctrine: the Son is "the very and eternal God, of one substance with the Father." Article II of the Confession of Faith calls him "truly God and truly man."</a:t>
            </a:r>
          </a:p>
          <a:p/>
          <a:p>
            <a:r>
              <a:t>The words begotten, not made separate the Son from every creature. A creature is made from nothing; the Son is begotten from the Father's own being, and Hebrews applies the psalm to him: "You are my Son; today I have begotten you" (Hebrews 1:5). The same chapter calls him "the radiance of his glory and the reproduction of his essence" (Hebrews 1:3), which is the scriptural root of Light from Light. Jesus used the image himself: "I am the light of the world" (John 8:12). Eternally means there was never a time when the Son was not. John's Gospel opens before creation: "In the beginning was the Word, and the Word was with God, and the Word was God" (John 1:1).</a:t>
            </a:r>
          </a:p>
          <a:p/>
          <a:p>
            <a:r>
              <a:t>Of one Being with the Father translates the Greek word the council chose, homoousios, and Jesus stated it in four words: "I and the Father are one" (John 10:30). Paul says that he existed "in the form of God" (Philippians 2:6), that he is "the image of the invisible God" (Colossians 1:15), and that "in him all the fullness of deity dwells bodily" (Colossians 2:9). Luke records Jesus claiming a knowledge of the Father only an equal could have: "no one knows who the Son is except the Father, or who the Father is except the Son" (Luke 10:22). True God from true God denies any lesser or secondary divinity. John calls him "the unique God, who is at the father's side" (John 1:18).</a:t>
            </a:r>
          </a:p>
          <a:p/>
          <a:p>
            <a:r>
              <a:t>This doctrine is why a Methodist can worship Jesus without idolatry and trust his promises without reservation. Charles Wesley's hymns address Christ directly as God, and the church's prayers are offered through him because he is of one Being with the Father. The Word who was God "became flesh and dwelt among us" (John 1:14), and the next questions of the catechism take up what he did among us.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second article of the creed ends its account of who the Son is with a statement of what he did before the incarnation: "through Him all things were made." The catechism gives that clause verbatim as its answer. The line belongs with the confession of the Son as "true God from true God": creation is God's work alone, so to say that all things were made through the Son is to say again that the Son is God. Article I of the Articles of Religion names the one God "the maker and preserver of all things," and this question shows the Son within that one work.</a:t>
            </a:r>
          </a:p>
          <a:p/>
          <a:p>
            <a:r>
              <a:t>The four scriptures the catechism cites all say the same thing from different angles. John's prologue says it in the negative as well as the positive: "All things came into being through him, and apart from him not one thing came into being that has come into being" (John 1:3). Paul's confession in 1 Corinthians distinguishes the Father, "from whom are all things," from the Son, "through whom are all things," and it is the same "all things" in both halves (1 Corinthians 8:6). The Father is the source and the Son is the agent of one creation.</a:t>
            </a:r>
          </a:p>
          <a:p/>
          <a:p>
            <a:r>
              <a:t>Colossians widens the claim to include the unseen world the first article of the creed mentioned: "in him all things were created, in the heavens and on the earth, the visible and the invisible, whether thrones or dominions or rulers or authorities; all things have been created through him and for him" (Colossians 1:16). The Son is the goal of creation as well as its means. Then Paul adds the present tense: "in him all things hold together" (Colossians 1:17). The Son who made the world is the one who keeps it in being now, which is the doctrine of God as Preserver applied to the second person of the Trinity. Hebrews puts the two together, calling the Son the one "whom he appointed heir of all things, through whom he also made the ages" (Hebrews 1:2).</a:t>
            </a:r>
          </a:p>
          <a:p/>
          <a:p>
            <a:r>
              <a:t>For a Methodist this means the world is never neutral ground. The fields, the stars, the body a person lives in, and the powers that govern nations were made through Christ and for Christ, and he holds them together now. Wesley's love of the natural world and his insistence that grace is at work in every person rest on this: the Redeemer and the Creator are the same Lord.</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second article of the creed ends its account of who the Son is with a statement of what he did before the incarnation: "through Him all things were made." The catechism gives that clause verbatim as its answer. The line belongs with the confession of the Son as "true God from true God": creation is God's work alone, so to say that all things were made through the Son is to say again that the Son is God. Article I of the Articles of Religion names the one God "the maker and preserver of all things," and this question shows the Son within that one work.</a:t>
            </a:r>
          </a:p>
          <a:p/>
          <a:p>
            <a:r>
              <a:t>The four scriptures the catechism cites all say the same thing from different angles. John's prologue says it in the negative as well as the positive: "All things came into being through him, and apart from him not one thing came into being that has come into being" (John 1:3). Paul's confession in 1 Corinthians distinguishes the Father, "from whom are all things," from the Son, "through whom are all things," and it is the same "all things" in both halves (1 Corinthians 8:6). The Father is the source and the Son is the agent of one creation.</a:t>
            </a:r>
          </a:p>
          <a:p/>
          <a:p>
            <a:r>
              <a:t>Colossians widens the claim to include the unseen world the first article of the creed mentioned: "in him all things were created, in the heavens and on the earth, the visible and the invisible, whether thrones or dominions or rulers or authorities; all things have been created through him and for him" (Colossians 1:16). The Son is the goal of creation as well as its means. Then Paul adds the present tense: "in him all things hold together" (Colossians 1:17). The Son who made the world is the one who keeps it in being now, which is the doctrine of God as Preserver applied to the second person of the Trinity. Hebrews puts the two together, calling the Son the one "whom he appointed heir of all things, through whom he also made the ages" (Hebrews 1:2).</a:t>
            </a:r>
          </a:p>
          <a:p/>
          <a:p>
            <a:r>
              <a:t>For a Methodist this means the world is never neutral ground. The fields, the stars, the body a person lives in, and the powers that govern nations were made through Christ and for Christ, and he holds them together now. Wesley's love of the natural world and his insistence that grace is at work in every person rest on this: the Redeemer and the Creator are the same Lord.</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turns from who the Son is to what he did, and gives the reason first: "For us and for our salvation He came down from heaven." The catechism takes that phrase as its whole answer. Article II of the Articles of Religion says that the Son "took man's nature in the womb of the blessed Virgin" in order "to reconcile his Father to us, and to be a sacrifice" for sin. Article VIII of the Confession of Faith states that "God was in Christ reconciling the world to himself," and ¶102 of the Book of Doctrines and Discipline names the incarnation as the place where God's love toward fallen creation is made manifest.</a:t>
            </a:r>
          </a:p>
          <a:p/>
          <a:p>
            <a:r>
              <a:t>For us means the Son came for the world and for every person in it. “God did not send the Son into the world to condemn the world, but in order that the world might be saved through him” (John 3:17). Paul names the need, "all have sinned and fall short of the glory of God," and the remedy, that sinners "are justified freely by his grace through the redemption that is in Christ Jesus" (Romans 3:23-24), so that God "might be both just and the justifier of the one who has faith in Jesus" (Romans 3:26). ¶102 calls this justifying grace, received by faith.</a:t>
            </a:r>
          </a:p>
          <a:p/>
          <a:p>
            <a:r>
              <a:t>For our salvation means there is no other way. Jesus said, "I am the road and the truth and the life. No one comes to the father except through me" (John 14:6), and Peter told the Jerusalem council, "there is salvation in no one else, for there is no other name under heaven given among men by which we must be saved" (Acts 4:12). When the Philippian jailer asked what he must do to be saved, the answer was "Believe in the Lord Jesus, and you will be saved" (Acts 16:31), and Romans 10:9 joins that trust to confession of Jesus as Lord. Titus adds: "having been justified by that one's grace, we might become heirs according to the hope of eternal life" (Titus 3:7).</a:t>
            </a:r>
          </a:p>
          <a:p/>
          <a:p>
            <a:r>
              <a:t>Hebrews says "he is able to save completely those who draw near to God through him, since he always lives to intercede for them" (Hebrews 7:25), and Article II of the Confession of Faith calls him "eternal Savior and Mediator, who intercedes for us." A Methodist can approach God at any hour because the one who came down for us is still at work for us.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opens with the question a candidate is asked at baptism and at confirmation. The answer is the first article of the Nicene Creed, moved from the church's "We believe" to the candidate's own "I believe." A person who answers this question is professing, in the first person, what the whole church confesses together.</a:t>
            </a:r>
          </a:p>
          <a:p/>
          <a:p>
            <a:r>
              <a:t>Three things are said about God in this one sentence. God is the Father, the name Jesus taught his disciples to use (Ephesians 4:6, Hebrews 1:5). God is the Almighty, the name by which he made himself known to Abraham in Genesis 17:1 and the name Rahab used when she confessed that “the LORD your God, he is God in the heaven above and upon the land beneath” (Joshua 2:11). And God is maker of heaven and earth, of all that is, seen and unseen: the Creator of Genesis 1, of whom Paul writes that there is “one God, the Father, from whom are all things and we exist for him” (1 Corinthians 8:6) and the elders in Revelation sing that he created all things by his will (Revelation 4:11).</a:t>
            </a:r>
          </a:p>
          <a:p/>
          <a:p>
            <a:r>
              <a:t>The phrase "seen and unseen" extends God's work past what can be measured. Angels, the human soul, the heavens Isaiah describes God stretching out (Isaiah 42:5), and the moon and stars the psalmist set in place all belong to the same Maker (Psalm 8:3-8). Article I of the Confession of Faith states the same doctrine in the church's own words: one true, holy, and living God, Creator and Sustainer of all things.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turns from who the Son is to what he did, and gives the reason first: "For us and for our salvation He came down from heaven." The catechism takes that phrase as its whole answer. Article II of the Articles of Religion says that the Son "took man's nature in the womb of the blessed Virgin" in order "to reconcile his Father to us, and to be a sacrifice" for sin. Article VIII of the Confession of Faith states that "God was in Christ reconciling the world to himself," and ¶102 of the Book of Doctrines and Discipline names the incarnation as the place where God's love toward fallen creation is made manifest.</a:t>
            </a:r>
          </a:p>
          <a:p/>
          <a:p>
            <a:r>
              <a:t>For us means the Son came for the world and for every person in it. “God did not send the Son into the world to condemn the world, but in order that the world might be saved through him” (John 3:17). Paul names the need, "all have sinned and fall short of the glory of God," and the remedy, that sinners "are justified freely by his grace through the redemption that is in Christ Jesus" (Romans 3:23-24), so that God "might be both just and the justifier of the one who has faith in Jesus" (Romans 3:26). ¶102 calls this justifying grace, received by faith.</a:t>
            </a:r>
          </a:p>
          <a:p/>
          <a:p>
            <a:r>
              <a:t>For our salvation means there is no other way. Jesus said, "I am the road and the truth and the life. No one comes to the father except through me" (John 14:6), and Peter told the Jerusalem council, "there is salvation in no one else, for there is no other name under heaven given among men by which we must be saved" (Acts 4:12). When the Philippian jailer asked what he must do to be saved, the answer was "Believe in the Lord Jesus, and you will be saved" (Acts 16:31), and Romans 10:9 joins that trust to confession of Jesus as Lord. Titus adds: "having been justified by that one's grace, we might become heirs according to the hope of eternal life" (Titus 3:7).</a:t>
            </a:r>
          </a:p>
          <a:p/>
          <a:p>
            <a:r>
              <a:t>Hebrews says "he is able to save completely those who draw near to God through him, since he always lives to intercede for them" (Hebrews 7:25), and Article II of the Confession of Faith calls him "eternal Savior and Mediator, who intercedes for us." A Methodist can approach God at any hour because the one who came down for us is still at work for us.</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moves the catechism from who the Son is to what the Son did. The answer is the second half of the creed's incarnation clause, and the church's doctrinal standards say the same thing in their own words. Article II of the Articles of Religion teaches that the Son, "the very and eternal God," "took man's nature in the womb of the blessed Virgin." Article II of the Confession of Faith calls him "the eternal Word made flesh, the only begotten Son of the Father, born of the Virgin Mary by the power of the Holy Spirit."</a:t>
            </a:r>
          </a:p>
          <a:p/>
          <a:p>
            <a:r>
              <a:t>He came down from heaven means the one who was born in Bethlehem existed before Bethlehem. John says of the Word that he "was in the beginning with God" (John 1:2), and Paul describes him as "existing in the form of God" before he "emptied himself, taking the form of a slave, being born in the likeness of humans" (Philippians 2:6-7). Incarnate of the Holy Spirit and the Virgin Mary names how it happened. Matthew records that Mary "was found with child from the Holy Spirit" (Matthew 1:18), and the angel answers Mary's own question with the words, "The Holy Spirit will come upon you, and the power of the Highest will overshadow you" (Luke 1:35). There was no human father, and Mary was the true mother, so that the child came "from the seed of David according to the flesh" (Romans 1:3) and was "born of a woman, born under the law" (Galatians 4:4).</a:t>
            </a:r>
          </a:p>
          <a:p/>
          <a:p>
            <a:r>
              <a:t>Became truly human guards against the oldest error about Jesus, which was that he only seemed to have a body. John insists on what the apostles saw with their eyes and their "hands touched concerning the word of life" (1 John 1:1), and he makes the confession that "Jesus Christ has come in the flesh" the test of a true spirit (1 John 4:2). Article II of the Articles of Religion says the Godhead and Manhood "were joined together in one person, never to be divided."</a:t>
            </a:r>
          </a:p>
          <a:p/>
          <a:p>
            <a:r>
              <a:t>For a Methodist this teaching is the ground of confidence that God knows human life from the inside. Every prayer offered in Jesus' name rests on the fact that the Word "became flesh and dwelt among us" (John 1:14) and shared the body and the death of the people who pray. Wesley preached the incarnation as the beginning of the work of salvation, the Son taking human nature so that human nature could be healed.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moves the catechism from who the Son is to what the Son did. The answer is the second half of the creed's incarnation clause, and the church's doctrinal standards say the same thing in their own words. Article II of the Articles of Religion teaches that the Son, "the very and eternal God," "took man's nature in the womb of the blessed Virgin." Article II of the Confession of Faith calls him "the eternal Word made flesh, the only begotten Son of the Father, born of the Virgin Mary by the power of the Holy Spirit."</a:t>
            </a:r>
          </a:p>
          <a:p/>
          <a:p>
            <a:r>
              <a:t>He came down from heaven means the one who was born in Bethlehem existed before Bethlehem. John says of the Word that he "was in the beginning with God" (John 1:2), and Paul describes him as "existing in the form of God" before he "emptied himself, taking the form of a slave, being born in the likeness of humans" (Philippians 2:6-7). Incarnate of the Holy Spirit and the Virgin Mary names how it happened. Matthew records that Mary "was found with child from the Holy Spirit" (Matthew 1:18), and the angel answers Mary's own question with the words, "The Holy Spirit will come upon you, and the power of the Highest will overshadow you" (Luke 1:35). There was no human father, and Mary was the true mother, so that the child came "from the seed of David according to the flesh" (Romans 1:3) and was "born of a woman, born under the law" (Galatians 4:4).</a:t>
            </a:r>
          </a:p>
          <a:p/>
          <a:p>
            <a:r>
              <a:t>Became truly human guards against the oldest error about Jesus, which was that he only seemed to have a body. John insists on what the apostles saw with their eyes and their "hands touched concerning the word of life" (1 John 1:1), and he makes the confession that "Jesus Christ has come in the flesh" the test of a true spirit (1 John 4:2). Article II of the Articles of Religion says the Godhead and Manhood "were joined together in one person, never to be divided."</a:t>
            </a:r>
          </a:p>
          <a:p/>
          <a:p>
            <a:r>
              <a:t>For a Methodist this teaching is the ground of confidence that God knows human life from the inside. Every prayer offered in Jesus' name rests on the fact that the Word "became flesh and dwelt among us" (John 1:14) and shared the body and the death of the people who pray. Wesley preached the incarnation as the beginning of the work of salvation, the Son taking human nature so that human nature could be healed.</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the confirmand to say who the person is that the previous question described. The answer is taken almost word for word from Article II of the Confession of Faith: "We believe in Jesus Christ, truly God and truly man, in whom the divine and human natures are perfectly and inseparably united." Article II of the Articles of Religion teaches the same doctrine in the older language of the English Reformation, "two whole and perfect natures, that is to say, the Godhead and Manhood, were joined together in one person, never to be divided; whereof is one Christ, very God and very Man." Both articles restate the Definition of Chalcedon (451).</a:t>
            </a:r>
          </a:p>
          <a:p/>
          <a:p>
            <a:r>
              <a:t>One person is the first thing to grasp. The Son of God and the man Jesus of Nazareth are the same "he." Isaiah foretold a child who would be born and yet be called "Mighty God, Everlasting Father" (Isaiah 9:6). Matthew tells Joseph the child in Mary is "from the Holy Spirit" and then names him "Immanuel, which is translated 'God with us'" (Matthew 1:20, 23). Paul describes one Son who came "from the seed of David according to the flesh" and was "declared the son of God with power" (Romans 1:3-4).</a:t>
            </a:r>
          </a:p>
          <a:p/>
          <a:p>
            <a:r>
              <a:t>The divine and human natures are both complete in him. As God he is "the image of the invisible God, the firstborn of all creation," in whom "all things hold together" (Colossians 1:15, 17), "the radiance of his glory and the reproduction of his essence" (Hebrews 1:3). As man he was "manifested in the flesh" (1 Timothy 3:16). Perfectly and inseparably united means the union is without confusion and without division. Jesus can therefore say to Philip, "Whoever has seen me has seen the father" (John 14:9), and the Father can be seen in a man who ate, slept, wept, and died.</a:t>
            </a:r>
          </a:p>
          <a:p/>
          <a:p>
            <a:r>
              <a:t>A Methodist lives on this doctrine in ordinary ways. Because Jesus is truly God, his forgiveness is God's forgiveness. Because he is truly man, he can be followed as one who has walked the road first. Wesley's phrase for the goal of the Christian life, "the mind that was in Christ," assumes that Christ's human mind is a real pattern for human hearts. The Confession of Faith closes its article by calling him "eternal Savior and Mediator," the one person able to stand between God and humanity because he belongs fully to both.</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asks the confirmand to say who the person is that the previous question described. The answer is taken almost word for word from Article II of the Confession of Faith: "We believe in Jesus Christ, truly God and truly man, in whom the divine and human natures are perfectly and inseparably united." Article II of the Articles of Religion teaches the same doctrine in the older language of the English Reformation, "two whole and perfect natures, that is to say, the Godhead and Manhood, were joined together in one person, never to be divided; whereof is one Christ, very God and very Man." Both articles restate the Definition of Chalcedon (451).</a:t>
            </a:r>
          </a:p>
          <a:p/>
          <a:p>
            <a:r>
              <a:t>One person is the first thing to grasp. The Son of God and the man Jesus of Nazareth are the same "he." Isaiah foretold a child who would be born and yet be called "Mighty God, Everlasting Father" (Isaiah 9:6). Matthew tells Joseph the child in Mary is "from the Holy Spirit" and then names him "Immanuel, which is translated 'God with us'" (Matthew 1:20, 23). Paul describes one Son who came "from the seed of David according to the flesh" and was "declared the son of God with power" (Romans 1:3-4).</a:t>
            </a:r>
          </a:p>
          <a:p/>
          <a:p>
            <a:r>
              <a:t>The divine and human natures are both complete in him. As God he is "the image of the invisible God, the firstborn of all creation," in whom "all things hold together" (Colossians 1:15, 17), "the radiance of his glory and the reproduction of his essence" (Hebrews 1:3). As man he was "manifested in the flesh" (1 Timothy 3:16). Perfectly and inseparably united means the union is without confusion and without division. Jesus can therefore say to Philip, "Whoever has seen me has seen the father" (John 14:9), and the Father can be seen in a man who ate, slept, wept, and died.</a:t>
            </a:r>
          </a:p>
          <a:p/>
          <a:p>
            <a:r>
              <a:t>A Methodist lives on this doctrine in ordinary ways. Because Jesus is truly God, his forgiveness is God's forgiveness. Because he is truly man, he can be followed as one who has walked the road first. Wesley's phrase for the goal of the Christian life, "the mind that was in Christ," assumes that Christ's human mind is a real pattern for human hearts. The Confession of Faith closes its article by calling him "eternal Savior and Mediator," the one person able to stand between God and humanity because he belongs fully to both.</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creed's incarnation clause to its passion clause: "For our sake he was crucified under Pontius Pilate; he suffered death and was buried." The answer is drawn from Article VIII of the Confession of Faith, which reads, "We believe God was in Christ reconciling the world to himself. The offering Christ freely made on the cross is the perfect and sufficient sacrifice for the sins of the whole world, redeeming man from all sin, so that no other satisfaction is required." Article XX of the Articles of Religion says the same: the offering of Christ, once made, is "that perfect redemption, propitiation, and satisfaction for all the sins of the whole world."</a:t>
            </a:r>
          </a:p>
          <a:p/>
          <a:p>
            <a:r>
              <a:t>All four Gospels record that Pilate "delivered him so that he might be crucified" (Mark 15:15), that Jesus "cried out again with a loud voice and yielded up his spirit" (Matthew 27:50), and that Joseph of Arimathea "wrapped him in the linen, and placed him in a tomb that had been hewn out of rock" (Mark 15:46). John adds the soldier's spear, so that "immediately blood and water came out" (John 19:34). Paul hands these reports on as the first things he received: "that Christ died for our sins according to the writings, and that he was buried" (1 Corinthians 15:3-4).</a:t>
            </a:r>
          </a:p>
          <a:p/>
          <a:p>
            <a:r>
              <a:t>Reconciles us to himself describes what the death accomplished. Paul says God "presented him as a mercy seat through faith in his blood," so that God "might be both just and the justifier of the one who has faith in Jesus" (Romans 3:25-26). The initiative is entirely God's. "While we were still sinners, Christ died for us" (Romans 5:8), and "while we were enemies we were reconciled to God through the death of his Son" (Romans 5:10). ¶102 of the Book of Doctrines and Discipline names this justifying grace, received by faith, "what God does for us."</a:t>
            </a:r>
          </a:p>
          <a:p/>
          <a:p>
            <a:r>
              <a:t>The Wesleyan tradition holds that Christ died for all people, so no Methodist has to wonder whether the cross was meant for him. Every celebration of the Lord's Supper proclaims this death, and every confession of sin in worship leans on the fact that the sacrifice has already been made and accepted "through faith in his blood" (Romans 3:25).</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creed's incarnation clause to its passion clause: "For our sake he was crucified under Pontius Pilate; he suffered death and was buried." The answer is drawn from Article VIII of the Confession of Faith, which reads, "We believe God was in Christ reconciling the world to himself. The offering Christ freely made on the cross is the perfect and sufficient sacrifice for the sins of the whole world, redeeming man from all sin, so that no other satisfaction is required." Article XX of the Articles of Religion says the same: the offering of Christ, once made, is "that perfect redemption, propitiation, and satisfaction for all the sins of the whole world."</a:t>
            </a:r>
          </a:p>
          <a:p/>
          <a:p>
            <a:r>
              <a:t>All four Gospels record that Pilate "delivered him so that he might be crucified" (Mark 15:15), that Jesus "cried out again with a loud voice and yielded up his spirit" (Matthew 27:50), and that Joseph of Arimathea "wrapped him in the linen, and placed him in a tomb that had been hewn out of rock" (Mark 15:46). John adds the soldier's spear, so that "immediately blood and water came out" (John 19:34). Paul hands these reports on as the first things he received: "that Christ died for our sins according to the writings, and that he was buried" (1 Corinthians 15:3-4).</a:t>
            </a:r>
          </a:p>
          <a:p/>
          <a:p>
            <a:r>
              <a:t>Reconciles us to himself describes what the death accomplished. Paul says God "presented him as a mercy seat through faith in his blood," so that God "might be both just and the justifier of the one who has faith in Jesus" (Romans 3:25-26). The initiative is entirely God's. "While we were still sinners, Christ died for us" (Romans 5:8), and "while we were enemies we were reconciled to God through the death of his Son" (Romans 5:10). ¶102 of the Book of Doctrines and Discipline names this justifying grace, received by faith, "what God does for us."</a:t>
            </a:r>
          </a:p>
          <a:p/>
          <a:p>
            <a:r>
              <a:t>The Wesleyan tradition holds that Christ died for all people, so no Methodist has to wonder whether the cross was meant for him. Every celebration of the Lord's Supper proclaims this death, and every confession of sin in worship leans on the fact that the sacrifice has already been made and accepted "through faith in his blood" (Romans 3:25).</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asks this question bluntly and answers it with a plain "Yes!" followed by the creed's own words: "On the third day he rose again in accordance with the Scriptures." The word "bodily" in the question comes from the church's standards. Article III of the Articles of Religion says that Christ "did truly rise again from the dead, and took again his body, with all things appertaining to the perfection of man's nature." ¶102 of the Book of Doctrines and Discipline names his "bodily resurrection" among the ways God's love is made manifest.</a:t>
            </a:r>
          </a:p>
          <a:p/>
          <a:p>
            <a:r>
              <a:t>The four Gospel accounts supplied here agree on the empty tomb. The women find "the stone rolled away from the grave" (Luke 24:2), and the angel tells them, “He is not here, but he has risen” (Luke 24:6), “for he has risen just as he said” (Matthew 28:6). Then the risen Jesus shows himself. The women "took hold of his feet, and worshiped him" (Matthew 28:9). To the disciples who think they are seeing a ghost, Jesus says, "See my hands and my feet, that it is I myself; touch me and see, for a spirit does not have flesh and bones as you see that I have" (Luke 24:39), and then he eats a piece of broiled fish in front of them (Luke 24:42-43). He invites Thomas to put a hand into his side (John 20:27). These details are why the church says "bodily."</a:t>
            </a:r>
          </a:p>
          <a:p/>
          <a:p>
            <a:r>
              <a:t>In accordance with the Scriptures points to the Old Testament. Peter's Pentecost sermon reads Psalm 16 as David's prophecy "that he was not abandoned to Hades, nor did his flesh see corruption" (Acts 2:31), and concludes, "This Jesus God raised up, of which we all are witnesses" (Acts 2:32). Paul passes on the same tradition and lists the witnesses, including "more than five hundred brothers at once" (1 Corinthians 15:6).</a:t>
            </a:r>
          </a:p>
          <a:p/>
          <a:p>
            <a:r>
              <a:t>For a Methodist the resurrection is the reason Sunday is the day of worship and the reason death is faced with hope rather than dread. Peter writes that God "has begotten us toward a living hope through the resurrection of Jesus Christ from the dead" (1 Peter 1:3). The same body that was crucified was raised, and Article III of the Articles of Religion adds that he carried that body into heaven, where he remains until he returns.</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asks this question bluntly and answers it with a plain "Yes!" followed by the creed's own words: "On the third day he rose again in accordance with the Scriptures." The word "bodily" in the question comes from the church's standards. Article III of the Articles of Religion says that Christ "did truly rise again from the dead, and took again his body, with all things appertaining to the perfection of man's nature." ¶102 of the Book of Doctrines and Discipline names his "bodily resurrection" among the ways God's love is made manifest.</a:t>
            </a:r>
          </a:p>
          <a:p/>
          <a:p>
            <a:r>
              <a:t>The four Gospel accounts supplied here agree on the empty tomb. The women find "the stone rolled away from the grave" (Luke 24:2), and the angel tells them, “He is not here, but he has risen” (Luke 24:6), “for he has risen just as he said” (Matthew 28:6). Then the risen Jesus shows himself. The women "took hold of his feet, and worshiped him" (Matthew 28:9). To the disciples who think they are seeing a ghost, Jesus says, "See my hands and my feet, that it is I myself; touch me and see, for a spirit does not have flesh and bones as you see that I have" (Luke 24:39), and then he eats a piece of broiled fish in front of them (Luke 24:42-43). He invites Thomas to put a hand into his side (John 20:27). These details are why the church says "bodily."</a:t>
            </a:r>
          </a:p>
          <a:p/>
          <a:p>
            <a:r>
              <a:t>In accordance with the Scriptures points to the Old Testament. Peter's Pentecost sermon reads Psalm 16 as David's prophecy "that he was not abandoned to Hades, nor did his flesh see corruption" (Acts 2:31), and concludes, "This Jesus God raised up, of which we all are witnesses" (Acts 2:32). Paul passes on the same tradition and lists the witnesses, including "more than five hundred brothers at once" (1 Corinthians 15:6).</a:t>
            </a:r>
          </a:p>
          <a:p/>
          <a:p>
            <a:r>
              <a:t>For a Methodist the resurrection is the reason Sunday is the day of worship and the reason death is faced with hope rather than dread. Peter writes that God "has begotten us toward a living hope through the resurrection of Jesus Christ from the dead" (1 Peter 1:3). The same body that was crucified was raised, and Article III of the Articles of Religion adds that he carried that body into heaven, where he remains until he returns.</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creed's second article. The answer quotes the creed exactly: he "ascended into heaven and is seated at the right hand of the Father. He will come again in glory to judge the living and the dead, and his kingdom will have no end." Article II of the Confession of Faith covers the same ground: he "ascended into heaven to be with the Father, from whence he shall return," and "by him all men will be judged." Article III of the Articles of Religion says he "sitteth until he return to judge all men at the last day."</a:t>
            </a:r>
          </a:p>
          <a:p/>
          <a:p>
            <a:r>
              <a:t>Ascended into heaven is an event the apostles watched. Luke records that "while he was blessing them, he parted from them and was carried up into heaven" (Luke 24:51), and in Acts "a cloud took him out of their sight" (Acts 1:9). Seated at the right hand of the Father is the position of shared rule, and Paul says the one who sits there "indeed intercedes for us" (Romans 8:34). Because God "exalted him and gave him the name that is above every name," the day is coming when "every tongue should confess that Jesus Christ is Lord, to the glory of God the Father" (Philippians 2:9, 11).</a:t>
            </a:r>
          </a:p>
          <a:p/>
          <a:p>
            <a:r>
              <a:t>He will come again in glory to judge follows from the ascension. The two men in white told the disciples that "this Jesus, who was taken up from you into heaven, will come in the same way you saw him going into heaven" (Acts 1:11). Jesus himself taught that the Father "has given all judgment to the Son" (John 5:22), and Peter preached him as "the one having been determined by God as judge of living and dead" (Acts 10:42). His kingdom will have no end repeats Gabriel's promise to Mary (Luke 1:33) and the song of heaven at the seventh trumpet: "he will reign to the ages of the ages" (Revelation 11:15).</a:t>
            </a:r>
          </a:p>
          <a:p/>
          <a:p>
            <a:r>
              <a:t>A Methodist confesses this Lord every time the creed is said and every time "Jesus is Lord" is spoken at baptism. The believer already lives under a king whose reign is settled and whose return is certain (Acts 1:11). Peter promises that for those who hold to him, "entrance into the eternal kingdom of our Lord and Savior Jesus Christ will be richly supplied" (2 Peter 1:11).</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question asked for a profession of faith. This one asks who the God of that profession is, and the catechism answers with the opening line of Article I of the Confession of Faith: "We believe in the one true, holy and living God, Eternal Spirit." The catechism adds the name Article I reaches in its final sentence, the Holy Trinity, and so gathers the whole article into one line.</a:t>
            </a:r>
          </a:p>
          <a:p/>
          <a:p>
            <a:r>
              <a:t>The one true God is the confession of Israel: "Hear, O Israel: the LORD our God, the LORD is one" (Deuteronomy 6:4). Jeremiah sets the same confession against the idols of the nations: "the LORD is the true God; he is the living God and an everlasting King" (Jeremiah 10:10). Jesus prays the same way on the night of his arrest, addressing his Father as "the only true God" and binding eternal life to knowing him (John 17:3). Holy comes from the command given to Israel at Sinai: "You shall be holy, for I the LORD your God am holy" (Leviticus 19:2). God's holiness is the reason his people are called to holiness of heart and life, the phrase Wesley used for the goal of the Christian life. Living means that God acts, speaks, judges, and saves; Hebrews asks “how much more will the blood of Christ, who through the eternal Spirit offered himself without blemish to God, cleanse our conscience from dead works so that we may serve the living God” (Hebrews 9:14).</a:t>
            </a:r>
          </a:p>
          <a:p/>
          <a:p>
            <a:r>
              <a:t>The Eternal Spirit is the phrase the Confession uses for God's own nature, and Hebrews 9:14 uses it for the Spirit through whom Christ offered himself. God is spirit, without beginning or end, and no part of his own creation. The Holy Trinity is the name the church gives to the one God as he has made himself known, and the catechism cites the baptismal command as its warrant: "baptizing them in the name of the Father and of the Son and of the Holy Spirit" (Matthew 28:19). The name is singular, and the persons are three.</a:t>
            </a:r>
          </a:p>
          <a:p/>
          <a:p>
            <a:r>
              <a:t>For a Methodist, this answer is the ground of worship. Every baptism in the church is performed in the threefold name of Matthew 28:19, and Sunday praise is addressed to the living God of Jeremiah 10:10. To know this God, in the words of John 17:3, is eternal life, and the rest of the catechism unfolds what that knowledge contains.</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creed's second article. The answer quotes the creed exactly: he "ascended into heaven and is seated at the right hand of the Father. He will come again in glory to judge the living and the dead, and his kingdom will have no end." Article II of the Confession of Faith covers the same ground: he "ascended into heaven to be with the Father, from whence he shall return," and "by him all men will be judged." Article III of the Articles of Religion says he "sitteth until he return to judge all men at the last day."</a:t>
            </a:r>
          </a:p>
          <a:p/>
          <a:p>
            <a:r>
              <a:t>Ascended into heaven is an event the apostles watched. Luke records that "while he was blessing them, he parted from them and was carried up into heaven" (Luke 24:51), and in Acts "a cloud took him out of their sight" (Acts 1:9). Seated at the right hand of the Father is the position of shared rule, and Paul says the one who sits there "indeed intercedes for us" (Romans 8:34). Because God "exalted him and gave him the name that is above every name," the day is coming when "every tongue should confess that Jesus Christ is Lord, to the glory of God the Father" (Philippians 2:9, 11).</a:t>
            </a:r>
          </a:p>
          <a:p/>
          <a:p>
            <a:r>
              <a:t>He will come again in glory to judge follows from the ascension. The two men in white told the disciples that "this Jesus, who was taken up from you into heaven, will come in the same way you saw him going into heaven" (Acts 1:11). Jesus himself taught that the Father "has given all judgment to the Son" (John 5:22), and Peter preached him as "the one having been determined by God as judge of living and dead" (Acts 10:42). His kingdom will have no end repeats Gabriel's promise to Mary (Luke 1:33) and the song of heaven at the seventh trumpet: "he will reign to the ages of the ages" (Revelation 11:15).</a:t>
            </a:r>
          </a:p>
          <a:p/>
          <a:p>
            <a:r>
              <a:t>A Methodist confesses this Lord every time the creed is said and every time "Jesus is Lord" is spoken at baptism. The believer already lives under a king whose reign is settled and whose return is certain (Acts 1:11). Peter promises that for those who hold to him, "entrance into the eternal kingdom of our Lord and Savior Jesus Christ will be richly supplied" (2 Peter 1:11).</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fills out what it means for Christ to be "seated at the right hand of the Father." The answer is drawn almost word for word from Hebrews 7:24-25, and the church's own standard says the same thing in a single clause: Article II of the Confession of Faith calls Jesus "eternal Savior and Mediator, who intercedes for us." The title "great high priest" comes from Hebrews 4:14, and the catechism uses it to teach that the ascended Christ is still at work on behalf of his people.</a:t>
            </a:r>
          </a:p>
          <a:p/>
          <a:p>
            <a:r>
              <a:t>Because Jesus lives forever, he has a permanent priesthood is the argument of Hebrews 7. The priests of Israel "were many because death prevented them from continuing" (Hebrews 7:23), and they had "to offer sacrifices first for his own sins and then for the sins of the people" (Hebrews 7:27). Jesus is a priest of a different order, "according to the power of an indestructible life" (Hebrews 7:16), appointed by God's oath: "You are a priest forever according to the order of Melchizedek" (Hebrews 7:17). "Because he remains forever, he holds the priesthood permanently" (Hebrews 7:24). His sacrifice was made "once for all when he offered himself" (Hebrews 7:27), which is why Article XX of the Articles of Religion teaches that the offering of Christ, once made, needs no repetition.</a:t>
            </a:r>
          </a:p>
          <a:p/>
          <a:p>
            <a:r>
              <a:t>He is able to save completely those who come to God through him, because he always lives to intercede for them is Hebrews 7:25 itself. Paul asks who could condemn the believer when Christ, who died and was raised, "is at the right hand of God, who indeed intercedes for us" (Romans 8:34). John gives the same comfort to Christians who have sinned: "we have an advocate with the Father, Jesus Christ the righteous. And he himself is the propitiation for our sins" (1 John 2:1-2). The priest who pleads for sinners is the one who "has been tempted in every respect according to likeness, yet without sin" (Hebrews 4:15).</a:t>
            </a:r>
          </a:p>
          <a:p/>
          <a:p>
            <a:r>
              <a:t>For a Methodist this is the doctrine behind bold prayer. Hebrews draws the conclusion directly: "Let us therefore come near with boldness to the throne of grace, so that we may receive mercy and find grace for opportune help" (Hebrews 4:16). Wesley taught that the believer approaches God through the merits of Christ alone, and the church's prayers of confession and the Lord's Supper both rest on this one priest whose intercession never lapses (Hebrews 7:25).</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fills out what it means for Christ to be "seated at the right hand of the Father." The answer is drawn almost word for word from Hebrews 7:24-25, and the church's own standard says the same thing in a single clause: Article II of the Confession of Faith calls Jesus "eternal Savior and Mediator, who intercedes for us." The title "great high priest" comes from Hebrews 4:14, and the catechism uses it to teach that the ascended Christ is still at work on behalf of his people.</a:t>
            </a:r>
          </a:p>
          <a:p/>
          <a:p>
            <a:r>
              <a:t>Because Jesus lives forever, he has a permanent priesthood is the argument of Hebrews 7. The priests of Israel "were many because death prevented them from continuing" (Hebrews 7:23), and they had "to offer sacrifices first for his own sins and then for the sins of the people" (Hebrews 7:27). Jesus is a priest of a different order, "according to the power of an indestructible life" (Hebrews 7:16), appointed by God's oath: "You are a priest forever according to the order of Melchizedek" (Hebrews 7:17). "Because he remains forever, he holds the priesthood permanently" (Hebrews 7:24). His sacrifice was made "once for all when he offered himself" (Hebrews 7:27), which is why Article XX of the Articles of Religion teaches that the offering of Christ, once made, needs no repetition.</a:t>
            </a:r>
          </a:p>
          <a:p/>
          <a:p>
            <a:r>
              <a:t>He is able to save completely those who come to God through him, because he always lives to intercede for them is Hebrews 7:25 itself. Paul asks who could condemn the believer when Christ, who died and was raised, "is at the right hand of God, who indeed intercedes for us" (Romans 8:34). John gives the same comfort to Christians who have sinned: "we have an advocate with the Father, Jesus Christ the righteous. And he himself is the propitiation for our sins" (1 John 2:1-2). The priest who pleads for sinners is the one who "has been tempted in every respect according to likeness, yet without sin" (Hebrews 4:15).</a:t>
            </a:r>
          </a:p>
          <a:p/>
          <a:p>
            <a:r>
              <a:t>For a Methodist this is the doctrine behind bold prayer. Hebrews draws the conclusion directly: "Let us therefore come near with boldness to the throne of grace, so that we may receive mercy and find grace for opportune help" (Hebrews 4:16). Wesley taught that the believer approaches God through the merits of Christ alone, and the church's prayers of confession and the Lord's Supper both rest on this one priest whose intercession never lapses (Hebrews 7:25).</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says that Christ "will come again in glory to judge the living and the dead," and this question asks who that includes. The answer is the first sentence of Article XII of the Confession of Faith: "We believe all men stand under the righteous judgment of Jesus Christ, both now and in the last day." The same article goes on to confess "the resurrection of the dead; the righteous to life eternal and the wicked to endless condemnation."</a:t>
            </a:r>
          </a:p>
          <a:p/>
          <a:p>
            <a:r>
              <a:t>The first word of the answer is all. Paul told the Athenians that God "commands all people everywhere to repent, because he has fixed a day on which he will judge the world in righteousness by a man whom he has appointed," and that the proof is the resurrection (Acts 17:30-31). He reminds Christians that "we must all appear before the judgment seat of Christ, so that each one may receive what he has done in the body, whether good or evil" (2 Corinthians 5:10). In Matthew 25 "all the Gentiles will be assembled before him" (Matthew 25:32). Church membership offers no exemption; Jesus warns that some who say "Lord, Lord" and even prophesy in his name will hear, "I never knew you" (Matthew 7:22-23).</a:t>
            </a:r>
          </a:p>
          <a:p/>
          <a:p>
            <a:r>
              <a:t>Of Jesus Christ identifies the judge. "The Father judges no one, but has given all judgment to the Son" (John 5:22), and the apostles were ordered to testify that Jesus is "the one having been determined by God as judge of living and dead" (Acts 10:42). Both now and in the last day holds two things together. The last day is the hour "in which all who are in the tombs will hear his voice" (John 5:28). The present judgment is described in the same passage: “the one who hears my word and believes him who sent me has eternal life and does not come into judgment, but has passed from death to life” (John 5:24).</a:t>
            </a:r>
          </a:p>
          <a:p/>
          <a:p>
            <a:r>
              <a:t>A Methodist hears this as sober encouragement. The judge is the same Christ who died for the ungodly and now intercedes for his people. The standard of Matthew 25, feeding the hungry, welcoming the stranger, clothing the naked, and visiting the sick and imprisoned, is the shape of the holiness of heart and life the church teaches every believer to pursue, because those works are what love for Christ looks like when he is met in "the least" (Matthew 25:40).</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says that Christ "will come again in glory to judge the living and the dead," and this question asks who that includes. The answer is the first sentence of Article XII of the Confession of Faith: "We believe all men stand under the righteous judgment of Jesus Christ, both now and in the last day." The same article goes on to confess "the resurrection of the dead; the righteous to life eternal and the wicked to endless condemnation."</a:t>
            </a:r>
          </a:p>
          <a:p/>
          <a:p>
            <a:r>
              <a:t>The first word of the answer is all. Paul told the Athenians that God "commands all people everywhere to repent, because he has fixed a day on which he will judge the world in righteousness by a man whom he has appointed," and that the proof is the resurrection (Acts 17:30-31). He reminds Christians that "we must all appear before the judgment seat of Christ, so that each one may receive what he has done in the body, whether good or evil" (2 Corinthians 5:10). In Matthew 25 "all the Gentiles will be assembled before him" (Matthew 25:32). Church membership offers no exemption; Jesus warns that some who say "Lord, Lord" and even prophesy in his name will hear, "I never knew you" (Matthew 7:22-23).</a:t>
            </a:r>
          </a:p>
          <a:p/>
          <a:p>
            <a:r>
              <a:t>Of Jesus Christ identifies the judge. "The Father judges no one, but has given all judgment to the Son" (John 5:22), and the apostles were ordered to testify that Jesus is "the one having been determined by God as judge of living and dead" (Acts 10:42). Both now and in the last day holds two things together. The last day is the hour "in which all who are in the tombs will hear his voice" (John 5:28). The present judgment is described in the same passage: “the one who hears my word and believes him who sent me has eternal life and does not come into judgment, but has passed from death to life” (John 5:24).</a:t>
            </a:r>
          </a:p>
          <a:p/>
          <a:p>
            <a:r>
              <a:t>A Methodist hears this as sober encouragement. The judge is the same Christ who died for the ungodly and now intercedes for his people. The standard of Matthew 25, feeding the hungry, welcoming the stranger, clothing the naked, and visiting the sick and imprisoned, is the shape of the holiness of heart and life the church teaches every believer to pursue, because those works are what love for Christ looks like when he is met in "the least" (Matthew 25:40).</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the doctrine of judgment the catechism asks how anyone can stand in it. The answer is drawn from Article IX of the Confession of Faith: "We believe we are never accounted righteous before God through our works or merit." Article IX of the Articles of Religion, which Wesley kept from the Church of England, teaches the same: "We are accounted righteous before God only for the merit of our Lord and Saviour Jesus Christ, by faith, and not for our own works or deservings," and adds that this doctrine "is a most wholesome doctrine, and very full of comfort."</a:t>
            </a:r>
          </a:p>
          <a:p/>
          <a:p>
            <a:r>
              <a:t>The catechism's "No" rests on Paul. "All have sinned and fall short of the glory of God," and "they are justified freely by his grace through the redemption that is in Christ Jesus" (Romans 3:23-24). "A person is justified by faith apart from works of the law" (Romans 3:28). Abraham is the test case: "Abraham trusted God, and it was counted to him as righteousness" (Romans 4:3), and Paul explains that "to the one who does not work, yet trusts in the one who justifies the ungodly, his faith is counted as righteousness" (Romans 4:5). "If it is by grace, it is no longer on the basis of works; otherwise grace would no longer be grace" (Romans 11:6).</a:t>
            </a:r>
          </a:p>
          <a:p/>
          <a:p>
            <a:r>
              <a:t>The answer names two things, being made righteous inwardly and being accounted righteous before God. Justification is God's pardon; regeneration, the new birth, is God's renewal of the heart. The Confession of Faith treats both in Article IX, and the catechism denies that either comes by human effort. Titus says God "saved us, through the washing of regeneration and renewal of the Holy Spirit," according "to his own mercy" (Titus 3:5), and Ephesians says salvation "is the gift of God" (Ephesians 2:8). Wesley preached salvation by faith as the door to every other blessing.</a:t>
            </a:r>
          </a:p>
          <a:p/>
          <a:p>
            <a:r>
              <a:t>Good works still matter, and the catechism's next questions will say how. Ephesians follows the gift with its purpose: believers are "his workmanship, created in Christ Jesus for good works" (Ephesians 2:10), and Christ redeems "a people special, zealous for good works" (Titus 2:14). Article X of the Confession of Faith calls good works "the necessary fruits of faith." For a Methodist this means the Christian life begins in confession rather than achievement. Jesus says, “I did not come to call the righteous, but sinners to repentance” (Luke 5:32), and "if we confess our sins, he is faithful and just to forgive us our sins" (1 John 1:9).</a:t>
            </a:r>
          </a:p>
        </p:txBody>
      </p:sp>
      <p:sp>
        <p:nvSpPr>
          <p:cNvPr id="4" name="Slide Number Placeholder 3"/>
          <p:cNvSpPr>
            <a:spLocks noGrp="1"/>
          </p:cNvSpPr>
          <p:nvPr>
            <p:ph type="sldNum" idx="5" sz="quarter"/>
          </p:nvPr>
        </p:nvSpPr>
        <p:spPr/>
      </p:sp>
    </p:spTree>
  </p:cSld>
  <p:clrMapOvr>
    <a:masterClrMapping/>
  </p:clrMapOvr>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the doctrine of judgment the catechism asks how anyone can stand in it. The answer is drawn from Article IX of the Confession of Faith: "We believe we are never accounted righteous before God through our works or merit." Article IX of the Articles of Religion, which Wesley kept from the Church of England, teaches the same: "We are accounted righteous before God only for the merit of our Lord and Saviour Jesus Christ, by faith, and not for our own works or deservings," and adds that this doctrine "is a most wholesome doctrine, and very full of comfort."</a:t>
            </a:r>
          </a:p>
          <a:p/>
          <a:p>
            <a:r>
              <a:t>The catechism's "No" rests on Paul. "All have sinned and fall short of the glory of God," and "they are justified freely by his grace through the redemption that is in Christ Jesus" (Romans 3:23-24). "A person is justified by faith apart from works of the law" (Romans 3:28). Abraham is the test case: "Abraham trusted God, and it was counted to him as righteousness" (Romans 4:3), and Paul explains that "to the one who does not work, yet trusts in the one who justifies the ungodly, his faith is counted as righteousness" (Romans 4:5). "If it is by grace, it is no longer on the basis of works; otherwise grace would no longer be grace" (Romans 11:6).</a:t>
            </a:r>
          </a:p>
          <a:p/>
          <a:p>
            <a:r>
              <a:t>The answer names two things, being made righteous inwardly and being accounted righteous before God. Justification is God's pardon; regeneration, the new birth, is God's renewal of the heart. The Confession of Faith treats both in Article IX, and the catechism denies that either comes by human effort. Titus says God "saved us, through the washing of regeneration and renewal of the Holy Spirit," according "to his own mercy" (Titus 3:5), and Ephesians says salvation "is the gift of God" (Ephesians 2:8). Wesley preached salvation by faith as the door to every other blessing.</a:t>
            </a:r>
          </a:p>
          <a:p/>
          <a:p>
            <a:r>
              <a:t>Good works still matter, and the catechism's next questions will say how. Ephesians follows the gift with its purpose: believers are "his workmanship, created in Christ Jesus for good works" (Ephesians 2:10), and Christ redeems "a people special, zealous for good works" (Titus 2:14). Article X of the Confession of Faith calls good works "the necessary fruits of faith." For a Methodist this means the Christian life begins in confession rather than achievement. Jesus says, “I did not come to call the righteous, but sinners to repentance” (Luke 5:32), and "if we confess our sins, he is faithful and just to forgive us our sins" (1 John 1:9).</a:t>
            </a:r>
          </a:p>
        </p:txBody>
      </p:sp>
      <p:sp>
        <p:nvSpPr>
          <p:cNvPr id="4" name="Slide Number Placeholder 3"/>
          <p:cNvSpPr>
            <a:spLocks noGrp="1"/>
          </p:cNvSpPr>
          <p:nvPr>
            <p:ph type="sldNum" idx="5" sz="quarter"/>
          </p:nvPr>
        </p:nvSpPr>
        <p:spPr/>
      </p:sp>
    </p:spTree>
  </p:cSld>
  <p:clrMapOvr>
    <a:masterClrMapping/>
  </p:clrMapOvr>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no one is made righteous by works, the catechism now says how God does account people righteous. The answer is the second half of Article IX of the Confession of Faith: "penitent sinners are justified or accounted righteous before God only by faith in our Lord Jesus Christ." ¶102 of the Book of Doctrines and Discipline describes the same movement: convincing grace awakens the desire to "flee from the wrath to come," and justifying grace "is received by faith to reconcile us to God through the atoning sacrifice of Jesus Christ." Justification "is pardon for past sins."</a:t>
            </a:r>
          </a:p>
          <a:p/>
          <a:p>
            <a:r>
              <a:t>"Whoever disobeys the Son will not see life; instead, the wrath of God remains on him" (John 3:36). Paul writes that "we were by nature children of wrath" (Ephesians 2:3), and warns that "the wrath of God comes upon the sons of disobedience" (Ephesians 5:6). The way of escape is God's own doing. "God, who is rich in mercy, because of the great love with which he loved us," "made us alive together with Christ" (Ephesians 2:4-5). "While we were still sinners, Christ died for us," and so, "now that we have been justified by his blood, we will be saved through him from the wrath" (Romans 5:8-9). “For God has not destined us for wrath, but to obtain salvation through our Lord Jesus Christ” (1 Thessalonians 5:9).</a:t>
            </a:r>
          </a:p>
          <a:p/>
          <a:p>
            <a:r>
              <a:t>Justifies, or accounts righteous is courtroom language. God counts the believing sinner righteous on account of Christ, and David describes the result: "Blessed are those whose lawless acts were forgiven and whose sins were covered. Blessed is the man against whom the Lord will not count sin" (Romans 4:7-8). Penitent sinners who confess faith names the two things on the human side, repentance and trust, and both are themselves the work of grace. In Christ the believer has "redemption through his blood, the forgiveness of trespasses" (Ephesians 1:7), and is "sealed with the Holy Spirit of promise" (Ephesians 1:13).</a:t>
            </a:r>
          </a:p>
          <a:p/>
          <a:p>
            <a:r>
              <a:t>Wesley taught that justifying faith ordinarily brings assurance, and ¶102 quotes Romans 8:16 for it, "God's Spirit witnessing with our spirit that we are children of God." A justified Methodist therefore has grounds for peace with God and a new life to put on. Paul tells the Colossians to "put on therefore, as God's chosen ones, holy and beloved, compassionate hearts, kindness, humility, gentleness, and patience," with love "above all these" (Colossians 3:12, 14). Pardon comes first, and holiness follows from it as its fruit.</a:t>
            </a:r>
          </a:p>
        </p:txBody>
      </p:sp>
      <p:sp>
        <p:nvSpPr>
          <p:cNvPr id="4" name="Slide Number Placeholder 3"/>
          <p:cNvSpPr>
            <a:spLocks noGrp="1"/>
          </p:cNvSpPr>
          <p:nvPr>
            <p:ph type="sldNum" idx="5" sz="quarter"/>
          </p:nvPr>
        </p:nvSpPr>
        <p:spPr/>
      </p:sp>
    </p:spTree>
  </p:cSld>
  <p:clrMapOvr>
    <a:masterClrMapping/>
  </p:clrMapOvr>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said that no one is made righteous by works, the catechism now says how God does account people righteous. The answer is the second half of Article IX of the Confession of Faith: "penitent sinners are justified or accounted righteous before God only by faith in our Lord Jesus Christ." ¶102 of the Book of Doctrines and Discipline describes the same movement: convincing grace awakens the desire to "flee from the wrath to come," and justifying grace "is received by faith to reconcile us to God through the atoning sacrifice of Jesus Christ." Justification "is pardon for past sins."</a:t>
            </a:r>
          </a:p>
          <a:p/>
          <a:p>
            <a:r>
              <a:t>"Whoever disobeys the Son will not see life; instead, the wrath of God remains on him" (John 3:36). Paul writes that "we were by nature children of wrath" (Ephesians 2:3), and warns that "the wrath of God comes upon the sons of disobedience" (Ephesians 5:6). The way of escape is God's own doing. "God, who is rich in mercy, because of the great love with which he loved us," "made us alive together with Christ" (Ephesians 2:4-5). "While we were still sinners, Christ died for us," and so, "now that we have been justified by his blood, we will be saved through him from the wrath" (Romans 5:8-9). “For God has not destined us for wrath, but to obtain salvation through our Lord Jesus Christ” (1 Thessalonians 5:9).</a:t>
            </a:r>
          </a:p>
          <a:p/>
          <a:p>
            <a:r>
              <a:t>Justifies, or accounts righteous is courtroom language. God counts the believing sinner righteous on account of Christ, and David describes the result: "Blessed are those whose lawless acts were forgiven and whose sins were covered. Blessed is the man against whom the Lord will not count sin" (Romans 4:7-8). Penitent sinners who confess faith names the two things on the human side, repentance and trust, and both are themselves the work of grace. In Christ the believer has "redemption through his blood, the forgiveness of trespasses" (Ephesians 1:7), and is "sealed with the Holy Spirit of promise" (Ephesians 1:13).</a:t>
            </a:r>
          </a:p>
          <a:p/>
          <a:p>
            <a:r>
              <a:t>Wesley taught that justifying faith ordinarily brings assurance, and ¶102 quotes Romans 8:16 for it, "God's Spirit witnessing with our spirit that we are children of God." A justified Methodist therefore has grounds for peace with God and a new life to put on. Paul tells the Colossians to "put on therefore, as God's chosen ones, holy and beloved, compassionate hearts, kindness, humility, gentleness, and patience," with love "above all these" (Colossians 3:12, 14). Pardon comes first, and holiness follows from it as its fruit.</a:t>
            </a:r>
          </a:p>
        </p:txBody>
      </p:sp>
      <p:sp>
        <p:nvSpPr>
          <p:cNvPr id="4" name="Slide Number Placeholder 3"/>
          <p:cNvSpPr>
            <a:spLocks noGrp="1"/>
          </p:cNvSpPr>
          <p:nvPr>
            <p:ph type="sldNum" idx="5" sz="quarter"/>
          </p:nvPr>
        </p:nvSpPr>
        <p:spPr/>
      </p:sp>
    </p:spTree>
  </p:cSld>
  <p:clrMapOvr>
    <a:masterClrMapping/>
  </p:clrMapOvr>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to the third article of the Nicene Creed. The answer takes the creed's own words, "the Lord, the giver of life," and puts them on the candidate's lips in the first person. The church confesses the same doctrine in Article III of the Confession of Faith, which begins, "We believe in the Holy Spirit who proceeds from and is one in being with the Father and the Son," and in Article IV of the Articles of Religion, which calls the Holy Ghost "very and eternal God."</a:t>
            </a:r>
          </a:p>
          <a:p/>
          <a:p>
            <a:r>
              <a:t>The title Lord belongs to the Spirit by right. Paul says so directly: "Now the Lord is the Spirit, and where the Spirit of the Lord is, there is freedom" (2 Corinthians 3:17). The same Spirit who rested on the promised king of Isaiah's prophecy, "the spirit of wisdom and understanding, the spirit of counsel and might, the spirit of knowledge and the fear of the LORD" (Isaiah 11:2), anointed Jesus of Nazareth to "bear tidings to the poor" and "to proclaim liberty to the captives" (Isaiah 61:1). The Spirit is no impersonal force or feeling. He is the Lord God at work in the world.</a:t>
            </a:r>
          </a:p>
          <a:p/>
          <a:p>
            <a:r>
              <a:t>The title giver of life is grounded in Jesus' own teaching: "The spirit is what makes alive; the flesh helps nothing" (John 6:63). The life the Spirit gives reaches from the new birth all the way to the resurrection of the body. Paul promises that "the one who raised Christ Jesus from the dead will also give life to your mortal bodies through his Spirit dwelling in you" (Romans 8:11), and he warns that the harvest depends on the sowing: "the one who sows to the spirit will from the spirit reap eternal life" (Galatians 6:8). Believers who behold the glory of the Lord "are being transformed into the same image from glory to glory" (2 Corinthians 3:18), which is the Spirit's ordinary work of sanctification.</a:t>
            </a:r>
          </a:p>
          <a:p/>
          <a:p>
            <a:r>
              <a:t>For a Methodist this confession is the ground of every hope of holiness. Wesley taught that the whole life of grace, from the first stirring of conscience to entire sanctification, is the Spirit's doing in the believer, and ¶102 of the Book of Doctrines and Discipline describes grace as "the active, empowering presence of God, through the Holy Spirit, enabling believers to trust, love, and serve God." To say "I believe in the Holy Spirit" is to expect that presence in prayer, in the sacraments, in scripture, and in the slow transformation of one's own heart.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question asked for a profession of faith. This one asks who the God of that profession is, and the catechism answers with the opening line of Article I of the Confession of Faith: "We believe in the one true, holy and living God, Eternal Spirit." The catechism adds the name Article I reaches in its final sentence, the Holy Trinity, and so gathers the whole article into one line.</a:t>
            </a:r>
          </a:p>
          <a:p/>
          <a:p>
            <a:r>
              <a:t>The one true God is the confession of Israel: "Hear, O Israel: the LORD our God, the LORD is one" (Deuteronomy 6:4). Jeremiah sets the same confession against the idols of the nations: "the LORD is the true God; he is the living God and an everlasting King" (Jeremiah 10:10). Jesus prays the same way on the night of his arrest, addressing his Father as "the only true God" and binding eternal life to knowing him (John 17:3). Holy comes from the command given to Israel at Sinai: "You shall be holy, for I the LORD your God am holy" (Leviticus 19:2). God's holiness is the reason his people are called to holiness of heart and life, the phrase Wesley used for the goal of the Christian life. Living means that God acts, speaks, judges, and saves; Hebrews asks “how much more will the blood of Christ, who through the eternal Spirit offered himself without blemish to God, cleanse our conscience from dead works so that we may serve the living God” (Hebrews 9:14).</a:t>
            </a:r>
          </a:p>
          <a:p/>
          <a:p>
            <a:r>
              <a:t>The Eternal Spirit is the phrase the Confession uses for God's own nature, and Hebrews 9:14 uses it for the Spirit through whom Christ offered himself. God is spirit, without beginning or end, and no part of his own creation. The Holy Trinity is the name the church gives to the one God as he has made himself known, and the catechism cites the baptismal command as its warrant: "baptizing them in the name of the Father and of the Son and of the Holy Spirit" (Matthew 28:19). The name is singular, and the persons are three.</a:t>
            </a:r>
          </a:p>
          <a:p/>
          <a:p>
            <a:r>
              <a:t>For a Methodist, this answer is the ground of worship. Every baptism in the church is performed in the threefold name of Matthew 28:19, and Sunday praise is addressed to the living God of Jeremiah 10:10. To know this God, in the words of John 17:3, is eternal life, and the rest of the catechism unfolds what that knowledge contains.</a:t>
            </a:r>
          </a:p>
        </p:txBody>
      </p:sp>
      <p:sp>
        <p:nvSpPr>
          <p:cNvPr id="4" name="Slide Number Placeholder 3"/>
          <p:cNvSpPr>
            <a:spLocks noGrp="1"/>
          </p:cNvSpPr>
          <p:nvPr>
            <p:ph type="sldNum" idx="5" sz="quarter"/>
          </p:nvPr>
        </p:nvSpPr>
        <p:spPr/>
      </p:sp>
    </p:spTree>
  </p:cSld>
  <p:clrMapOvr>
    <a:masterClrMapping/>
  </p:clrMapOvr>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to the third article of the Nicene Creed. The answer takes the creed's own words, "the Lord, the giver of life," and puts them on the candidate's lips in the first person. The church confesses the same doctrine in Article III of the Confession of Faith, which begins, "We believe in the Holy Spirit who proceeds from and is one in being with the Father and the Son," and in Article IV of the Articles of Religion, which calls the Holy Ghost "very and eternal God."</a:t>
            </a:r>
          </a:p>
          <a:p/>
          <a:p>
            <a:r>
              <a:t>The title Lord belongs to the Spirit by right. Paul says so directly: "Now the Lord is the Spirit, and where the Spirit of the Lord is, there is freedom" (2 Corinthians 3:17). The same Spirit who rested on the promised king of Isaiah's prophecy, "the spirit of wisdom and understanding, the spirit of counsel and might, the spirit of knowledge and the fear of the LORD" (Isaiah 11:2), anointed Jesus of Nazareth to "bear tidings to the poor" and "to proclaim liberty to the captives" (Isaiah 61:1). The Spirit is no impersonal force or feeling. He is the Lord God at work in the world.</a:t>
            </a:r>
          </a:p>
          <a:p/>
          <a:p>
            <a:r>
              <a:t>The title giver of life is grounded in Jesus' own teaching: "The spirit is what makes alive; the flesh helps nothing" (John 6:63). The life the Spirit gives reaches from the new birth all the way to the resurrection of the body. Paul promises that "the one who raised Christ Jesus from the dead will also give life to your mortal bodies through his Spirit dwelling in you" (Romans 8:11), and he warns that the harvest depends on the sowing: "the one who sows to the spirit will from the spirit reap eternal life" (Galatians 6:8). Believers who behold the glory of the Lord "are being transformed into the same image from glory to glory" (2 Corinthians 3:18), which is the Spirit's ordinary work of sanctification.</a:t>
            </a:r>
          </a:p>
          <a:p/>
          <a:p>
            <a:r>
              <a:t>For a Methodist this confession is the ground of every hope of holiness. Wesley taught that the whole life of grace, from the first stirring of conscience to entire sanctification, is the Spirit's doing in the believer, and ¶102 of the Book of Doctrines and Discipline describes grace as "the active, empowering presence of God, through the Holy Spirit, enabling believers to trust, love, and serve God." To say "I believe in the Holy Spirit" is to expect that presence in prayer, in the sacraments, in scripture, and in the slow transformation of one's own heart.</a:t>
            </a:r>
          </a:p>
        </p:txBody>
      </p:sp>
      <p:sp>
        <p:nvSpPr>
          <p:cNvPr id="4" name="Slide Number Placeholder 3"/>
          <p:cNvSpPr>
            <a:spLocks noGrp="1"/>
          </p:cNvSpPr>
          <p:nvPr>
            <p:ph type="sldNum" idx="5" sz="quarter"/>
          </p:nvPr>
        </p:nvSpPr>
        <p:spPr/>
      </p:sp>
    </p:spTree>
  </p:cSld>
  <p:clrMapOvr>
    <a:masterClrMapping/>
  </p:clrMapOvr>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creed's third article. The answer gathers up the remaining clauses about the Spirit: he "proceeds from the Father and the Son," he "with the Father and the Son is worshiped and glorified," and he "has spoken through the prophets." Article IV of the Articles of Religion says the Holy Ghost is "of one substance, majesty, and glory with the Father and the Son, very and eternal God," and Article III of the Confession of Faith calls him "one in being with the Father and the Son."</a:t>
            </a:r>
          </a:p>
          <a:p/>
          <a:p>
            <a:r>
              <a:t>The scriptures given here show the Spirit standing where only God can stand. Jesus commands baptism "in the name of the Father and of the Son and of the Holy Spirit" (Matthew 28:19), one name shared by three persons. Paul writes that "the Spirit searches all things, even the depths of God," and that "no one has known the things of God except the Spirit of God" (1 Corinthians 2:10-11). Because the Spirit is God, the believer in whom he dwells is "God's temple" (1 Corinthians 3:16). The clause "from the Father and the Son" rests on texts like Romans 8:9, where the same Spirit is called both "the Spirit of God" and "the Spirit of Christ," and Galatians 4:6, where "God has sent the Spirit of his Son into our hearts, crying, 'Abba! Father!'"</a:t>
            </a:r>
          </a:p>
          <a:p/>
          <a:p>
            <a:r>
              <a:t>"He has spoken through the prophets" ties the Spirit's work to the whole of scripture. David testified, "The spirit of the LORD spoke in me, and his speech was upon my tongue" (2 Samuel 23:2). Zechariah names the words "the LORD of Hosts sent by his spirit by the hand of the earlier prophets" (Zechariah 7:12). Matthew reads the virgin birth as "what had been spoken by the Lord through the prophet" (Matthew 1:22), and Hebrews says that the God who "spoke to the fathers in the prophets" has now "spoken to us in a Son" (Hebrews 1:1-2). Peter adds that "men spoke from God as they were borne by the holy Spirit" (2 Peter 1:21).</a:t>
            </a:r>
          </a:p>
          <a:p/>
          <a:p>
            <a:r>
              <a:t>Because the Spirit is God, the church worships him. Methodists sing the Gloria Patri to Father, Son, and Holy Spirit together, baptize in the threefold name, and open the Bible expecting the same Spirit who inspired it to illumine it. The catechism's "Yes" here guards the believer from treating the Spirit as anything less than the Lord who is to be adored.</a:t>
            </a:r>
          </a:p>
        </p:txBody>
      </p:sp>
      <p:sp>
        <p:nvSpPr>
          <p:cNvPr id="4" name="Slide Number Placeholder 3"/>
          <p:cNvSpPr>
            <a:spLocks noGrp="1"/>
          </p:cNvSpPr>
          <p:nvPr>
            <p:ph type="sldNum" idx="5" sz="quarter"/>
          </p:nvPr>
        </p:nvSpPr>
        <p:spPr/>
      </p:sp>
    </p:spTree>
  </p:cSld>
  <p:clrMapOvr>
    <a:masterClrMapping/>
  </p:clrMapOvr>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completes the creed's third article. The answer gathers up the remaining clauses about the Spirit: he "proceeds from the Father and the Son," he "with the Father and the Son is worshiped and glorified," and he "has spoken through the prophets." Article IV of the Articles of Religion says the Holy Ghost is "of one substance, majesty, and glory with the Father and the Son, very and eternal God," and Article III of the Confession of Faith calls him "one in being with the Father and the Son."</a:t>
            </a:r>
          </a:p>
          <a:p/>
          <a:p>
            <a:r>
              <a:t>The scriptures given here show the Spirit standing where only God can stand. Jesus commands baptism "in the name of the Father and of the Son and of the Holy Spirit" (Matthew 28:19), one name shared by three persons. Paul writes that "the Spirit searches all things, even the depths of God," and that "no one has known the things of God except the Spirit of God" (1 Corinthians 2:10-11). Because the Spirit is God, the believer in whom he dwells is "God's temple" (1 Corinthians 3:16). The clause "from the Father and the Son" rests on texts like Romans 8:9, where the same Spirit is called both "the Spirit of God" and "the Spirit of Christ," and Galatians 4:6, where "God has sent the Spirit of his Son into our hearts, crying, 'Abba! Father!'"</a:t>
            </a:r>
          </a:p>
          <a:p/>
          <a:p>
            <a:r>
              <a:t>"He has spoken through the prophets" ties the Spirit's work to the whole of scripture. David testified, "The spirit of the LORD spoke in me, and his speech was upon my tongue" (2 Samuel 23:2). Zechariah names the words "the LORD of Hosts sent by his spirit by the hand of the earlier prophets" (Zechariah 7:12). Matthew reads the virgin birth as "what had been spoken by the Lord through the prophet" (Matthew 1:22), and Hebrews says that the God who "spoke to the fathers in the prophets" has now "spoken to us in a Son" (Hebrews 1:1-2). Peter adds that "men spoke from God as they were borne by the holy Spirit" (2 Peter 1:21).</a:t>
            </a:r>
          </a:p>
          <a:p/>
          <a:p>
            <a:r>
              <a:t>Because the Spirit is God, the church worships him. Methodists sing the Gloria Patri to Father, Son, and Holy Spirit together, baptize in the threefold name, and open the Bible expecting the same Spirit who inspired it to illumine it. The catechism's "Yes" here guards the believer from treating the Spirit as anything less than the Lord who is to be adored.</a:t>
            </a:r>
          </a:p>
        </p:txBody>
      </p:sp>
      <p:sp>
        <p:nvSpPr>
          <p:cNvPr id="4" name="Slide Number Placeholder 3"/>
          <p:cNvSpPr>
            <a:spLocks noGrp="1"/>
          </p:cNvSpPr>
          <p:nvPr>
            <p:ph type="sldNum" idx="5" sz="quarter"/>
          </p:nvPr>
        </p:nvSpPr>
        <p:spPr/>
      </p:sp>
    </p:spTree>
  </p:cSld>
  <p:clrMapOvr>
    <a:masterClrMapping/>
  </p:clrMapOvr>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confessed who the Spirit is, the catechism now asks what he does, beginning with the first thing he does in any sinner: he brings them to repentance. The answer is lifted word for word from Article III of the Confession of Faith: "He convinces the world of sin, of righteousness and of judgment." The article in turn is quoting Jesus in the upper room, so the church's teaching here is the Lord's own description of the Spirit's work.</a:t>
            </a:r>
          </a:p>
          <a:p/>
          <a:p>
            <a:r>
              <a:t>Jesus told the disciples that his departure would be to their profit, "for if I do not go away, the counsellor will not come to you; but if I go, I will send him to you" (John 16:7). Then he described the counsellor's first task: "when he comes, he will convict the world concerning sin and concerning righteousness and concerning judgment" (John 16:8). Jesus explains each term. Sin, "because they do not believe in me" (John 16:9): the root sin is unbelief toward Christ. Righteousness, "because I am going to the father" (John 16:10): the Father's welcome of the risen Son vindicates him and exposes every other standard of righteousness. Judgment, "because the ruler of this world has been judged" (John 16:11): the cross has already passed sentence on the powers of evil. Micah shows the same Spirit at work centuries earlier, filling the prophet "with strength, with the spirit of the LORD, and with justice and might, to declare to Jacob his transgression and to Israel his sin" (Micah 3:8).</a:t>
            </a:r>
          </a:p>
          <a:p/>
          <a:p>
            <a:r>
              <a:t>The Wesleyan tradition has a name for this work. ¶102 of the Book of Doctrines and Discipline calls it convincing grace, which "leads us to what the Bible terms 'repentance,' awakening in us a desire to 'flee from the wrath to come.'" The paragraph adds that Wesley counted repentance among the three main doctrines of Methodism, with faith and holiness, and called it "the porch of religion." Conviction is grace because it comes before any merit: God is already at work in the sinner who feels convicted.</a:t>
            </a:r>
          </a:p>
          <a:p/>
          <a:p>
            <a:r>
              <a:t>A Methodist should therefore welcome conviction rather than dread it. When a sermon, a passage of scripture, or a prick of conscience shows a person their sin, the Spirit is at work, and the right response is honest confession and a turning toward Christ. The catechism places this question directly after the Spirit's deity so that no one mistakes the uncomfortable work of conviction for anything other than the love of God drawing a sinner home.</a:t>
            </a:r>
          </a:p>
        </p:txBody>
      </p:sp>
      <p:sp>
        <p:nvSpPr>
          <p:cNvPr id="4" name="Slide Number Placeholder 3"/>
          <p:cNvSpPr>
            <a:spLocks noGrp="1"/>
          </p:cNvSpPr>
          <p:nvPr>
            <p:ph type="sldNum" idx="5" sz="quarter"/>
          </p:nvPr>
        </p:nvSpPr>
        <p:spPr/>
      </p:sp>
    </p:spTree>
  </p:cSld>
  <p:clrMapOvr>
    <a:masterClrMapping/>
  </p:clrMapOvr>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confessed who the Spirit is, the catechism now asks what he does, beginning with the first thing he does in any sinner: he brings them to repentance. The answer is lifted word for word from Article III of the Confession of Faith: "He convinces the world of sin, of righteousness and of judgment." The article in turn is quoting Jesus in the upper room, so the church's teaching here is the Lord's own description of the Spirit's work.</a:t>
            </a:r>
          </a:p>
          <a:p/>
          <a:p>
            <a:r>
              <a:t>Jesus told the disciples that his departure would be to their profit, "for if I do not go away, the counsellor will not come to you; but if I go, I will send him to you" (John 16:7). Then he described the counsellor's first task: "when he comes, he will convict the world concerning sin and concerning righteousness and concerning judgment" (John 16:8). Jesus explains each term. Sin, "because they do not believe in me" (John 16:9): the root sin is unbelief toward Christ. Righteousness, "because I am going to the father" (John 16:10): the Father's welcome of the risen Son vindicates him and exposes every other standard of righteousness. Judgment, "because the ruler of this world has been judged" (John 16:11): the cross has already passed sentence on the powers of evil. Micah shows the same Spirit at work centuries earlier, filling the prophet "with strength, with the spirit of the LORD, and with justice and might, to declare to Jacob his transgression and to Israel his sin" (Micah 3:8).</a:t>
            </a:r>
          </a:p>
          <a:p/>
          <a:p>
            <a:r>
              <a:t>The Wesleyan tradition has a name for this work. ¶102 of the Book of Doctrines and Discipline calls it convincing grace, which "leads us to what the Bible terms 'repentance,' awakening in us a desire to 'flee from the wrath to come.'" The paragraph adds that Wesley counted repentance among the three main doctrines of Methodism, with faith and holiness, and called it "the porch of religion." Conviction is grace because it comes before any merit: God is already at work in the sinner who feels convicted.</a:t>
            </a:r>
          </a:p>
          <a:p/>
          <a:p>
            <a:r>
              <a:t>A Methodist should therefore welcome conviction rather than dread it. When a sermon, a passage of scripture, or a prick of conscience shows a person their sin, the Spirit is at work, and the right response is honest confession and a turning toward Christ. The catechism places this question directly after the Spirit's deity so that no one mistakes the uncomfortable work of conviction for anything other than the love of God drawing a sinner home.</a:t>
            </a:r>
          </a:p>
        </p:txBody>
      </p:sp>
      <p:sp>
        <p:nvSpPr>
          <p:cNvPr id="4" name="Slide Number Placeholder 3"/>
          <p:cNvSpPr>
            <a:spLocks noGrp="1"/>
          </p:cNvSpPr>
          <p:nvPr>
            <p:ph type="sldNum" idx="5" sz="quarter"/>
          </p:nvPr>
        </p:nvSpPr>
        <p:spPr/>
      </p:sp>
    </p:spTree>
  </p:cSld>
  <p:clrMapOvr>
    <a:masterClrMapping/>
  </p:clrMapOvr>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follows the order of Article III of the Confession of Faith. After the Spirit convinces of sin, the article continues: "He leads men through faithful response to the Gospel into the fellowship of the Church." The catechism turns that sentence into a plain "No" and then repeats it.</a:t>
            </a:r>
          </a:p>
          <a:p/>
          <a:p>
            <a:r>
              <a:t>Jesus said as much to Nicodemus: "unless one is begotten from above, that one cannot see the kingdom of God" (John 3:3), and again, "unless one is begotten out from water and spirit, that one cannot enter the kingdom of God" (John 3:5). Paul draws the line just as sharply: "Anyone who does not have the Spirit of Christ does not belong to him" (Romans 8:9). Titus describes the whole sequence as God's mercy: he "saved us, through the washing of regeneration and renewal of the Holy Spirit, whom he poured out on us richly through Jesus Christ our Savior" (Titus 3:5-6), so that "having been justified by that one's grace, we might become heirs according to the hope of eternal life" (Titus 3:7).</a:t>
            </a:r>
          </a:p>
          <a:p/>
          <a:p>
            <a:r>
              <a:t>"Faithful response to the gospel" names the human side of the same work. The Spirit does not save anyone against their will; he leads, and the sinner follows in faith. That response is itself enabled by grace. ¶102 of the Book of Doctrines and Discipline explains that preventing grace "restores a measure of liberty to receive the further graces of God," so that "preventing grace enables genuine response to the continuing work of God's grace." The one who responds receives "a spirit of adoption as son, in which we cry, 'Abba, Father,'" and "the Spirit himself testifies together with our spirit that we are children of God" (Romans 8:15-16). Wesley called this the witness of the Spirit, and ¶102 says justifying grace "ordinarily results in the direct assurance" of it.</a:t>
            </a:r>
          </a:p>
          <a:p/>
          <a:p>
            <a:r>
              <a:t>The phrase "into the fellowship of the Church" rules out private religion. Through Christ "we both have access in one Spirit to the Father," and the saved are "fellow citizens with the saints and members of the household of God" (Ephesians 2:18-19), "being built together into a dwelling place of God in the Spirit" (Ephesians 2:22). A Methodist who has been born of the Spirit will therefore be found in the congregation, at the table, and among the people the Spirit is building, because that is where the Spirit leads.</a:t>
            </a:r>
          </a:p>
        </p:txBody>
      </p:sp>
      <p:sp>
        <p:nvSpPr>
          <p:cNvPr id="4" name="Slide Number Placeholder 3"/>
          <p:cNvSpPr>
            <a:spLocks noGrp="1"/>
          </p:cNvSpPr>
          <p:nvPr>
            <p:ph type="sldNum" idx="5" sz="quarter"/>
          </p:nvPr>
        </p:nvSpPr>
        <p:spPr/>
      </p:sp>
    </p:spTree>
  </p:cSld>
  <p:clrMapOvr>
    <a:masterClrMapping/>
  </p:clrMapOvr>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follows the order of Article III of the Confession of Faith. After the Spirit convinces of sin, the article continues: "He leads men through faithful response to the Gospel into the fellowship of the Church." The catechism turns that sentence into a plain "No" and then repeats it.</a:t>
            </a:r>
          </a:p>
          <a:p/>
          <a:p>
            <a:r>
              <a:t>Jesus said as much to Nicodemus: "unless one is begotten from above, that one cannot see the kingdom of God" (John 3:3), and again, "unless one is begotten out from water and spirit, that one cannot enter the kingdom of God" (John 3:5). Paul draws the line just as sharply: "Anyone who does not have the Spirit of Christ does not belong to him" (Romans 8:9). Titus describes the whole sequence as God's mercy: he "saved us, through the washing of regeneration and renewal of the Holy Spirit, whom he poured out on us richly through Jesus Christ our Savior" (Titus 3:5-6), so that "having been justified by that one's grace, we might become heirs according to the hope of eternal life" (Titus 3:7).</a:t>
            </a:r>
          </a:p>
          <a:p/>
          <a:p>
            <a:r>
              <a:t>"Faithful response to the gospel" names the human side of the same work. The Spirit does not save anyone against their will; he leads, and the sinner follows in faith. That response is itself enabled by grace. ¶102 of the Book of Doctrines and Discipline explains that preventing grace "restores a measure of liberty to receive the further graces of God," so that "preventing grace enables genuine response to the continuing work of God's grace." The one who responds receives "a spirit of adoption as son, in which we cry, 'Abba, Father,'" and "the Spirit himself testifies together with our spirit that we are children of God" (Romans 8:15-16). Wesley called this the witness of the Spirit, and ¶102 says justifying grace "ordinarily results in the direct assurance" of it.</a:t>
            </a:r>
          </a:p>
          <a:p/>
          <a:p>
            <a:r>
              <a:t>The phrase "into the fellowship of the Church" rules out private religion. Through Christ "we both have access in one Spirit to the Father," and the saved are "fellow citizens with the saints and members of the household of God" (Ephesians 2:18-19), "being built together into a dwelling place of God in the Spirit" (Ephesians 2:22). A Methodist who has been born of the Spirit will therefore be found in the congregation, at the table, and among the people the Spirit is building, because that is where the Spirit leads.</a:t>
            </a:r>
          </a:p>
        </p:txBody>
      </p:sp>
      <p:sp>
        <p:nvSpPr>
          <p:cNvPr id="4" name="Slide Number Placeholder 3"/>
          <p:cNvSpPr>
            <a:spLocks noGrp="1"/>
          </p:cNvSpPr>
          <p:nvPr>
            <p:ph type="sldNum" idx="5" sz="quarter"/>
          </p:nvPr>
        </p:nvSpPr>
        <p:spPr/>
      </p:sp>
    </p:spTree>
  </p:cSld>
  <p:clrMapOvr>
    <a:masterClrMapping/>
  </p:clrMapOvr>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final sentence of Article III of the Confession of Faith supplies this answer nearly verbatim: "He comforts, sustains and empowers the faithful and guides them into all truth." This question describes what he does among those who now belong to Christ.</a:t>
            </a:r>
          </a:p>
          <a:p/>
          <a:p>
            <a:r>
              <a:t>The word comforts comes from the upper room. Jesus promised "the counsellor, the holy spirit whom the father will send in my name," who "will teach you all things and will remind you of all that I said to you" (John 14:26). He also promised guidance: “the spirit of truth will guide you in all truth. For he will not speak from himself, but whatever he hears he will speak” (John 16:13), and "he will take from what is mine and will report to you" (John 16:14). The Spirit's teaching always points back to Christ. Sustains is the Spirit's help in weakness. “What we should pray as we ought we do not know, but the Spirit itself intercedes with groanings too deep for words” (Romans 8:26), and "the Spirit himself testifies together with our spirit that we are children of God" (Romans 8:16).</a:t>
            </a:r>
          </a:p>
          <a:p/>
          <a:p>
            <a:r>
              <a:t>Empowers covers two things Paul describes at length. First, holiness: "if by the Spirit you put to death the actions of the body you will live" (Romans 8:13), and “walk by the Spirit, and you will not gratify the desire of the flesh” (Galatians 5:16). The result is "the fruit of the Spirit," which is "love, joy, peace, patience, kindness, goodness, faithfulness, gentleness, self-control" (Galatians 5:22-23). Second, gifts for service: "there are varieties of gifts, but the same Spirit" (1 Corinthians 12:4), and "to each is given the manifestation of the Spirit for what is profitable" (1 Corinthians 12:7), distributed "to each one individually just as he wills" (1 Corinthians 12:11).</a:t>
            </a:r>
          </a:p>
          <a:p/>
          <a:p>
            <a:r>
              <a:t>This is where the Wesleyan doctrine of sanctification lives. ¶102 of the Book of Doctrines and Discipline describes sanctification as "the process by which the Holy Spirit increasingly cleanses the heart in Christlikeness to put to death the carnal nature in an ever-increasing abundance of the fruit of the Spirit." A Methodist should therefore expect the Spirit to be active in the ordinary means of grace: the preached word, the Lord's Supper, prayer, fasting, scripture, and Christian conference. In each of these he comforts the grieving, sustains the weary, equips the willing, and keeps the church tethered to the truth of Christ.</a:t>
            </a:r>
          </a:p>
        </p:txBody>
      </p:sp>
      <p:sp>
        <p:nvSpPr>
          <p:cNvPr id="4" name="Slide Number Placeholder 3"/>
          <p:cNvSpPr>
            <a:spLocks noGrp="1"/>
          </p:cNvSpPr>
          <p:nvPr>
            <p:ph type="sldNum" idx="5" sz="quarter"/>
          </p:nvPr>
        </p:nvSpPr>
        <p:spPr/>
      </p:sp>
    </p:spTree>
  </p:cSld>
  <p:clrMapOvr>
    <a:masterClrMapping/>
  </p:clrMapOvr>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final sentence of Article III of the Confession of Faith supplies this answer nearly verbatim: "He comforts, sustains and empowers the faithful and guides them into all truth." This question describes what he does among those who now belong to Christ.</a:t>
            </a:r>
          </a:p>
          <a:p/>
          <a:p>
            <a:r>
              <a:t>The word comforts comes from the upper room. Jesus promised "the counsellor, the holy spirit whom the father will send in my name," who "will teach you all things and will remind you of all that I said to you" (John 14:26). He also promised guidance: “the spirit of truth will guide you in all truth. For he will not speak from himself, but whatever he hears he will speak” (John 16:13), and "he will take from what is mine and will report to you" (John 16:14). The Spirit's teaching always points back to Christ. Sustains is the Spirit's help in weakness. “What we should pray as we ought we do not know, but the Spirit itself intercedes with groanings too deep for words” (Romans 8:26), and "the Spirit himself testifies together with our spirit that we are children of God" (Romans 8:16).</a:t>
            </a:r>
          </a:p>
          <a:p/>
          <a:p>
            <a:r>
              <a:t>Empowers covers two things Paul describes at length. First, holiness: "if by the Spirit you put to death the actions of the body you will live" (Romans 8:13), and “walk by the Spirit, and you will not gratify the desire of the flesh” (Galatians 5:16). The result is "the fruit of the Spirit," which is "love, joy, peace, patience, kindness, goodness, faithfulness, gentleness, self-control" (Galatians 5:22-23). Second, gifts for service: "there are varieties of gifts, but the same Spirit" (1 Corinthians 12:4), and "to each is given the manifestation of the Spirit for what is profitable" (1 Corinthians 12:7), distributed "to each one individually just as he wills" (1 Corinthians 12:11).</a:t>
            </a:r>
          </a:p>
          <a:p/>
          <a:p>
            <a:r>
              <a:t>This is where the Wesleyan doctrine of sanctification lives. ¶102 of the Book of Doctrines and Discipline describes sanctification as "the process by which the Holy Spirit increasingly cleanses the heart in Christlikeness to put to death the carnal nature in an ever-increasing abundance of the fruit of the Spirit." A Methodist should therefore expect the Spirit to be active in the ordinary means of grace: the preached word, the Lord's Supper, prayer, fasting, scripture, and Christian conference. In each of these he comforts the grieving, sustains the weary, equips the willing, and keeps the church tethered to the truth of Christ.</a:t>
            </a:r>
          </a:p>
        </p:txBody>
      </p:sp>
      <p:sp>
        <p:nvSpPr>
          <p:cNvPr id="4" name="Slide Number Placeholder 3"/>
          <p:cNvSpPr>
            <a:spLocks noGrp="1"/>
          </p:cNvSpPr>
          <p:nvPr>
            <p:ph type="sldNum" idx="5" sz="quarter"/>
          </p:nvPr>
        </p:nvSpPr>
        <p:spPr/>
      </p:sp>
    </p:spTree>
  </p:cSld>
  <p:clrMapOvr>
    <a:masterClrMapping/>
  </p:clrMapOvr>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says the Spirit "has spoken through the prophets," and the catechism follows that clause straight to the Bible. The answer is the opening sentence of Article IV of the Confession of Faith, quoted exactly: "We believe the Holy Bible, Old and New Testaments, reveals the Word of God so far as it is necessary for our salvation." Article V of the Articles of Religion says the same in older words: "The Holy Scripture containeth all things necessary to salvation," and ¶104 of the Book of Doctrines and Discipline names the canonical books "the primary rule and authority for faith, morals, and service, against which all other authorities must be measured."</a:t>
            </a:r>
          </a:p>
          <a:p/>
          <a:p>
            <a:r>
              <a:t>The phrase "reveals the Word of God" describes what scripture does. The psalmist says, "Your word is a lamp to my foot and a light to my path" (Psalm 119:105), and "The opening of your words gives light; it gives understanding to the simple" (Psalm 119:130). Paul gives the reason: "All Scripture is breathed out by God and profitable for teaching, for reproof, for correction, and for training in righteousness so that the man of God may be complete, equipped for every good work" (2 Timothy 3:16-17). Jesus in the wilderness answered the tempter with scripture: "Man shall not live by bread alone but by every declaration proceeding through the mouth of God" (Matthew 4:4).</a:t>
            </a:r>
          </a:p>
          <a:p/>
          <a:p>
            <a:r>
              <a:t>The qualifier "so far as it is necessary for our salvation" is carefully chosen. The church does not claim that the Bible answers every question a person might ask. It claims that the Bible contains everything a person needs to know in order to be saved, and Article IV adds that "whatever is not revealed in or established by the Holy Scriptures is not to be made an article of faith nor is it to be taught as essential to salvation." Paul's instruction to "hold fast the traditions that you were taught, whether by word or by our letter" (2 Thessalonians 2:15) shows that what the church holds fast is what the apostles delivered.</a:t>
            </a:r>
          </a:p>
          <a:p/>
          <a:p>
            <a:r>
              <a:t>Wesley called himself a man of one book, and the Methodist habit of daily scripture reading grows from this article. A member of the church can open the Bible with confidence that the way of salvation is fully there, that it is meant to be understood by "the simple," and that the Spirit who spoke through the prophets still speaks through their words to anyone who reads them looking for Christ.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2 named God as the Holy Trinity. This question asks what that name means, and the catechism answers with the closing sentence of Article I of the Confession of Faith: "We believe the one God reveals himself as the Trinity: Father, Son and Holy Spirit, distinct but inseparable, eternally one in essence and power." Article I of the Articles of Religion says the same in older language: in the unity of the Godhead there are three persons, of one substance, power, and eternity.</a:t>
            </a:r>
          </a:p>
          <a:p/>
          <a:p>
            <a:r>
              <a:t>The scriptures the catechism cites show the three persons acting together. At the Jordan, Jesus is baptized, "the holy Spirit descended in bodily form like a dove upon him, and a voice came from heaven: 'You are my beloved son'" (Luke 3:21-22). Jesus later promises the Spirit: “When the counsellor comes, whom I will send to you from the father, the spirit of truth who proceeds from the father, he will testify about me” (John 15:26). At Pentecost the risen Son, "having received from the Father the promise of the Holy Spirit," pours out that Spirit on the church (Acts 2:33).</a:t>
            </a:r>
          </a:p>
          <a:p/>
          <a:p>
            <a:r>
              <a:t>Inseparable and one in essence and power mean that these three are never three gods and never work apart from one another. Paul calls the same indwelling presence "the Spirit of God," "the Spirit of Christ," and "the Spirit of the one who raised Jesus from the dead" (Romans 8:9-11). The Father "sent forth his Son," and then "sent the Spirit of his Son into our hearts, crying, 'Abba! Father!'" (Galatians 4:4-6). Peter greets believers chosen "according to the foreknowledge of God the Father, in the holiness of the Spirit, toward obedience and sprinkling of the blood of Jesus Christ" (1 Peter 1:2), and Hebrews sets all three in the one sacrifice: “how much more will the blood of Christ, who through the eternal Spirit offered himself without blemish to God, cleanse our conscience from dead works so that we may serve the living God” (Hebrews 9:14).</a:t>
            </a:r>
          </a:p>
          <a:p/>
          <a:p>
            <a:r>
              <a:t>This doctrine shapes how a Methodist prays. Ephesians 2:18 gives the pattern: "through him we both have access in one Spirit to the Father." Prayer goes to the Father, through the Son, by the Spirit. The blessing Paul closes his letter with names all three: “The grace of the Lord Jesus Christ and the love of God and the fellowship of the holy Spirit be with you all” (2 Corinthians 13:14). Titus describes the same movement in baptism: “not by works that we did in righteousness, but according to his own mercy he saved us, through the washing of regeneration and renewal of the Holy Spirit, whom he poured out on us richly through Jesus Christ our Savior” (Titus 3:5-6).</a:t>
            </a:r>
          </a:p>
        </p:txBody>
      </p:sp>
      <p:sp>
        <p:nvSpPr>
          <p:cNvPr id="4" name="Slide Number Placeholder 3"/>
          <p:cNvSpPr>
            <a:spLocks noGrp="1"/>
          </p:cNvSpPr>
          <p:nvPr>
            <p:ph type="sldNum" idx="5" sz="quarter"/>
          </p:nvPr>
        </p:nvSpPr>
        <p:spPr/>
      </p:sp>
    </p:spTree>
  </p:cSld>
  <p:clrMapOvr>
    <a:masterClrMapping/>
  </p:clrMapOvr>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says the Spirit "has spoken through the prophets," and the catechism follows that clause straight to the Bible. The answer is the opening sentence of Article IV of the Confession of Faith, quoted exactly: "We believe the Holy Bible, Old and New Testaments, reveals the Word of God so far as it is necessary for our salvation." Article V of the Articles of Religion says the same in older words: "The Holy Scripture containeth all things necessary to salvation," and ¶104 of the Book of Doctrines and Discipline names the canonical books "the primary rule and authority for faith, morals, and service, against which all other authorities must be measured."</a:t>
            </a:r>
          </a:p>
          <a:p/>
          <a:p>
            <a:r>
              <a:t>The phrase "reveals the Word of God" describes what scripture does. The psalmist says, "Your word is a lamp to my foot and a light to my path" (Psalm 119:105), and "The opening of your words gives light; it gives understanding to the simple" (Psalm 119:130). Paul gives the reason: "All Scripture is breathed out by God and profitable for teaching, for reproof, for correction, and for training in righteousness so that the man of God may be complete, equipped for every good work" (2 Timothy 3:16-17). Jesus in the wilderness answered the tempter with scripture: "Man shall not live by bread alone but by every declaration proceeding through the mouth of God" (Matthew 4:4).</a:t>
            </a:r>
          </a:p>
          <a:p/>
          <a:p>
            <a:r>
              <a:t>The qualifier "so far as it is necessary for our salvation" is carefully chosen. The church does not claim that the Bible answers every question a person might ask. It claims that the Bible contains everything a person needs to know in order to be saved, and Article IV adds that "whatever is not revealed in or established by the Holy Scriptures is not to be made an article of faith nor is it to be taught as essential to salvation." Paul's instruction to "hold fast the traditions that you were taught, whether by word or by our letter" (2 Thessalonians 2:15) shows that what the church holds fast is what the apostles delivered.</a:t>
            </a:r>
          </a:p>
          <a:p/>
          <a:p>
            <a:r>
              <a:t>Wesley called himself a man of one book, and the Methodist habit of daily scripture reading grows from this article. A member of the church can open the Bible with confidence that the way of salvation is fully there, that it is meant to be understood by "the simple," and that the Spirit who spoke through the prophets still speaks through their words to anyone who reads them looking for Christ.</a:t>
            </a:r>
          </a:p>
        </p:txBody>
      </p:sp>
      <p:sp>
        <p:nvSpPr>
          <p:cNvPr id="4" name="Slide Number Placeholder 3"/>
          <p:cNvSpPr>
            <a:spLocks noGrp="1"/>
          </p:cNvSpPr>
          <p:nvPr>
            <p:ph type="sldNum" idx="5" sz="quarter"/>
          </p:nvPr>
        </p:nvSpPr>
        <p:spPr/>
      </p:sp>
    </p:spTree>
  </p:cSld>
  <p:clrMapOvr>
    <a:masterClrMapping/>
  </p:clrMapOvr>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takes the second sentence of Article IV of the Confession of Faith: "It is to be received through the Holy Spirit as the true rule and guide for faith and practice." The previous question established what the Bible contains. This one establishes how the church reads it, and the answer has two parts: the manner of receiving (through the Holy Spirit) and the office scripture holds (the true rule and guide).</a:t>
            </a:r>
          </a:p>
          <a:p/>
          <a:p>
            <a:r>
              <a:t>"Through the Holy Spirit" means the same Spirit who breathed out the text opens the reader to it. Paul's statement that "All Scripture is breathed out by God" (2 Timothy 3:16) is the ground; the Spirit's authorship does not end at the page. James describes the right posture: "receive with gentleness the implanted word that is able to save your souls" (James 1:21). Peter says believers "have been born again, not of perishable seed but of imperishable, through the living and abiding word of God" (1 Peter 1:23), and that "the word of the Lord remains forever; and this is the word that was proclaimed to you" (1 Peter 1:25). Scripture received through the Spirit is a living word that does something to the one who receives it.</a:t>
            </a:r>
          </a:p>
          <a:p/>
          <a:p>
            <a:r>
              <a:t>"The true rule and guide for faith and practice" means scripture judges both what the church believes and how its members live. Proverbs sets the limit on human additions: "Every word of God is refined," and "Do not add to his words, lest he rebuke you and you be found a liar" (Proverbs 30:5-6). James sets the demand on obedience: "Be doers of the word and not hearers only, deceiving yourselves" (James 1:22). The one who hears without doing is "like a man observing the face of his origin in a mirror" who "went away, and immediately forgot what sort he was" (James 1:23-24). The one who "has stooped into the perfect law of freedom and has continued" is the one who "will be blessed in his doing" (James 1:25).</a:t>
            </a:r>
          </a:p>
          <a:p/>
          <a:p>
            <a:r>
              <a:t>For Methodists this article shapes the practice of reading. Wesley counted searching the scriptures among the instituted means of grace, and he taught that scripture is to be read with prayer, with the whole tenor of the Bible in view, and with the intention to obey. A member of the church reads the Bible expecting the Spirit to teach, measures every doctrine and every custom against it, and treats each reading as an occasion for doing, since the word is given to be lived.</a:t>
            </a:r>
          </a:p>
        </p:txBody>
      </p:sp>
      <p:sp>
        <p:nvSpPr>
          <p:cNvPr id="4" name="Slide Number Placeholder 3"/>
          <p:cNvSpPr>
            <a:spLocks noGrp="1"/>
          </p:cNvSpPr>
          <p:nvPr>
            <p:ph type="sldNum" idx="5" sz="quarter"/>
          </p:nvPr>
        </p:nvSpPr>
        <p:spPr/>
      </p:sp>
    </p:spTree>
  </p:cSld>
  <p:clrMapOvr>
    <a:masterClrMapping/>
  </p:clrMapOvr>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question takes the second sentence of Article IV of the Confession of Faith: "It is to be received through the Holy Spirit as the true rule and guide for faith and practice." The previous question established what the Bible contains. This one establishes how the church reads it, and the answer has two parts: the manner of receiving (through the Holy Spirit) and the office scripture holds (the true rule and guide).</a:t>
            </a:r>
          </a:p>
          <a:p/>
          <a:p>
            <a:r>
              <a:t>"Through the Holy Spirit" means the same Spirit who breathed out the text opens the reader to it. Paul's statement that "All Scripture is breathed out by God" (2 Timothy 3:16) is the ground; the Spirit's authorship does not end at the page. James describes the right posture: "receive with gentleness the implanted word that is able to save your souls" (James 1:21). Peter says believers "have been born again, not of perishable seed but of imperishable, through the living and abiding word of God" (1 Peter 1:23), and that "the word of the Lord remains forever; and this is the word that was proclaimed to you" (1 Peter 1:25). Scripture received through the Spirit is a living word that does something to the one who receives it.</a:t>
            </a:r>
          </a:p>
          <a:p/>
          <a:p>
            <a:r>
              <a:t>"The true rule and guide for faith and practice" means scripture judges both what the church believes and how its members live. Proverbs sets the limit on human additions: "Every word of God is refined," and "Do not add to his words, lest he rebuke you and you be found a liar" (Proverbs 30:5-6). James sets the demand on obedience: "Be doers of the word and not hearers only, deceiving yourselves" (James 1:22). The one who hears without doing is "like a man observing the face of his origin in a mirror" who "went away, and immediately forgot what sort he was" (James 1:23-24). The one who "has stooped into the perfect law of freedom and has continued" is the one who "will be blessed in his doing" (James 1:25).</a:t>
            </a:r>
          </a:p>
          <a:p/>
          <a:p>
            <a:r>
              <a:t>For Methodists this article shapes the practice of reading. Wesley counted searching the scriptures among the instituted means of grace, and he taught that scripture is to be read with prayer, with the whole tenor of the Bible in view, and with the intention to obey. A member of the church reads the Bible expecting the Spirit to teach, measures every doctrine and every custom against it, and treats each reading as an occasion for doing, since the word is given to be lived.</a:t>
            </a:r>
          </a:p>
        </p:txBody>
      </p:sp>
      <p:sp>
        <p:nvSpPr>
          <p:cNvPr id="4" name="Slide Number Placeholder 3"/>
          <p:cNvSpPr>
            <a:spLocks noGrp="1"/>
          </p:cNvSpPr>
          <p:nvPr>
            <p:ph type="sldNum" idx="5" sz="quarter"/>
          </p:nvPr>
        </p:nvSpPr>
        <p:spPr/>
      </p:sp>
    </p:spTree>
  </p:cSld>
  <p:clrMapOvr>
    <a:masterClrMapping/>
  </p:clrMapOvr>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moves to the creed's confession of the church, and the candidate answers with the creed's four marks in the first person: "one, holy, catholic, and apostolic." The church holds the same teaching in Article V of the Confession of Faith: "We believe it is one, holy, apostolic and catholic." Article XIII of the Articles of Religion describes the visible church as "a congregation of faithful men in which the pure Word of God is preached, and the Sacraments duly administered according to Christ's ordinance."</a:t>
            </a:r>
          </a:p>
          <a:p/>
          <a:p>
            <a:r>
              <a:t>The church is one because there is one Lord. Jesus said of his other sheep, "they will hear my voice, and they will become one flock, one shepherd" (John 10:16). Paul lists the unity plainly: "One body and one spirit," "One Lord, one faith, one baptism," "One God and father of all" (Ephesians 4:4-6), and he explains how it came about: "in one Spirit we were all baptized into one body, whether Jews or Greeks, whether slaves or free" (1 Corinthians 12:13). The church is holy because Christ makes it so. He "loved the assembly and gave himself up for her," to "sanctify her, having cleansed her by the washing of water with the word," so that "she might be holy and blameless" (Ephesians 5:25-27). Her holiness is his gift before it is her achievement.</a:t>
            </a:r>
          </a:p>
          <a:p/>
          <a:p>
            <a:r>
              <a:t>The church is catholic, which means universal, because Christ has "purchased for God with your blood from every tribe and tongue and people and nation" (Revelation 5:9). Peter applies Israel's titles to this worldwide people: "a chosen race, a royal priesthood, a holy nation, a people for his own possession," of whom Peter says, “Once you were not a people, but now you are God's people; once you had not received mercy, but now you have received mercy” (1 Peter 2:10). The church is apostolic because it stands on the apostles' teaching and continues their mission, sent to "proclaim the excellencies of him who called you out of darkness into his marvellous light" (1 Peter 2:9). Wesley and the early Methodists never intended a new church; they intended to be the apostolic faith renewed within the one church of Christ.</a:t>
            </a:r>
          </a:p>
          <a:p/>
          <a:p>
            <a:r>
              <a:t>Saying "I believe in the church" commits a Methodist to the whole body, in every place and age, and to the local congregation where the word is preached and the sacraments given. It also commits the believer to charity toward other Christians, since the church is one before it is divided, and to holiness of life, since the church's holiness shows in its members.</a:t>
            </a:r>
          </a:p>
        </p:txBody>
      </p:sp>
      <p:sp>
        <p:nvSpPr>
          <p:cNvPr id="4" name="Slide Number Placeholder 3"/>
          <p:cNvSpPr>
            <a:spLocks noGrp="1"/>
          </p:cNvSpPr>
          <p:nvPr>
            <p:ph type="sldNum" idx="5" sz="quarter"/>
          </p:nvPr>
        </p:nvSpPr>
        <p:spPr/>
      </p:sp>
    </p:spTree>
  </p:cSld>
  <p:clrMapOvr>
    <a:masterClrMapping/>
  </p:clrMapOvr>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moves to the creed's confession of the church, and the candidate answers with the creed's four marks in the first person: "one, holy, catholic, and apostolic." The church holds the same teaching in Article V of the Confession of Faith: "We believe it is one, holy, apostolic and catholic." Article XIII of the Articles of Religion describes the visible church as "a congregation of faithful men in which the pure Word of God is preached, and the Sacraments duly administered according to Christ's ordinance."</a:t>
            </a:r>
          </a:p>
          <a:p/>
          <a:p>
            <a:r>
              <a:t>The church is one because there is one Lord. Jesus said of his other sheep, "they will hear my voice, and they will become one flock, one shepherd" (John 10:16). Paul lists the unity plainly: "One body and one spirit," "One Lord, one faith, one baptism," "One God and father of all" (Ephesians 4:4-6), and he explains how it came about: "in one Spirit we were all baptized into one body, whether Jews or Greeks, whether slaves or free" (1 Corinthians 12:13). The church is holy because Christ makes it so. He "loved the assembly and gave himself up for her," to "sanctify her, having cleansed her by the washing of water with the word," so that "she might be holy and blameless" (Ephesians 5:25-27). Her holiness is his gift before it is her achievement.</a:t>
            </a:r>
          </a:p>
          <a:p/>
          <a:p>
            <a:r>
              <a:t>The church is catholic, which means universal, because Christ has "purchased for God with your blood from every tribe and tongue and people and nation" (Revelation 5:9). Peter applies Israel's titles to this worldwide people: "a chosen race, a royal priesthood, a holy nation, a people for his own possession," of whom Peter says, “Once you were not a people, but now you are God's people; once you had not received mercy, but now you have received mercy” (1 Peter 2:10). The church is apostolic because it stands on the apostles' teaching and continues their mission, sent to "proclaim the excellencies of him who called you out of darkness into his marvellous light" (1 Peter 2:9). Wesley and the early Methodists never intended a new church; they intended to be the apostolic faith renewed within the one church of Christ.</a:t>
            </a:r>
          </a:p>
          <a:p/>
          <a:p>
            <a:r>
              <a:t>Saying "I believe in the church" commits a Methodist to the whole body, in every place and age, and to the local congregation where the word is preached and the sacraments given. It also commits the believer to charity toward other Christians, since the church is one before it is divided, and to holiness of life, since the church's holiness shows in its members.</a:t>
            </a:r>
          </a:p>
        </p:txBody>
      </p:sp>
      <p:sp>
        <p:nvSpPr>
          <p:cNvPr id="4" name="Slide Number Placeholder 3"/>
          <p:cNvSpPr>
            <a:spLocks noGrp="1"/>
          </p:cNvSpPr>
          <p:nvPr>
            <p:ph type="sldNum" idx="5" sz="quarter"/>
          </p:nvPr>
        </p:nvSpPr>
        <p:spPr/>
      </p:sp>
    </p:spTree>
  </p:cSld>
  <p:clrMapOvr>
    <a:masterClrMapping/>
  </p:clrMapOvr>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confessing the church's four marks, the catechism asks who belongs to it. The answer is the first sentence of Article V of the Confession of Faith: "We believe the Christian Church is the community of all true believers under the Lordship of Christ." The article continues by describing the church as "the redemptive fellowship in which the Word of God is preached by men divinely called, and the sacraments are duly administered according to Christ's own appointment," existing "for the maintenance of worship, the edification of believers and the redemption of the world."</a:t>
            </a:r>
          </a:p>
          <a:p/>
          <a:p>
            <a:r>
              <a:t>The phrase "all true believers" is broad on purpose. Paul addresses his letter "to the assembly of God sanctified in Christ Jesus, that is in Corinth," and in the same breath "all who call on the name of our Lord Jesus Christ in every place" (1 Corinthians 1:2). John sees its final form: "a great crowd that no one was able to number, from every nation and tribe and people and language, standing before the throne and before the Lamb" (Revelation 7:9), crying "Salvation belongs to our God who sits on the throne, and to the Lamb" (Revelation 7:10). Membership is defined by faith in Christ.</a:t>
            </a:r>
          </a:p>
          <a:p/>
          <a:p>
            <a:r>
              <a:t>"Under the Lordship of Christ" gives the church its shape. Ephesians describes Gentiles who "were at that time without Christ" and "without God in the world," who "have been brought near by the blood of Christ" (Ephesians 2:12-13). The result is a household "built upon the foundation of the apostles and prophets, Christ Jesus himself being the cornerstone" (Ephesians 2:20), "in whom the whole building, being fitted together, grows into a holy temple in the Lord" (Ephesians 2:21). The church grows by the commission Christ gave: "go and make disciples, baptizing them in the name of the Father and of the Son and of the Holy Spirit," teaching "them to keep everything that I have commanded you" (Matthew 28:19-20).</a:t>
            </a:r>
          </a:p>
          <a:p/>
          <a:p>
            <a:r>
              <a:t>A Methodist learns from this article to look for the church wherever true believers gather under Christ, and to hold membership in the church as a fellowship of grace rather than a club. The vows of membership in the church, to support it with prayers, presence, gifts, service, and witness, are how a believer takes a place in the community this article describes.</a:t>
            </a:r>
          </a:p>
        </p:txBody>
      </p:sp>
      <p:sp>
        <p:nvSpPr>
          <p:cNvPr id="4" name="Slide Number Placeholder 3"/>
          <p:cNvSpPr>
            <a:spLocks noGrp="1"/>
          </p:cNvSpPr>
          <p:nvPr>
            <p:ph type="sldNum" idx="5" sz="quarter"/>
          </p:nvPr>
        </p:nvSpPr>
        <p:spPr/>
      </p:sp>
    </p:spTree>
  </p:cSld>
  <p:clrMapOvr>
    <a:masterClrMapping/>
  </p:clrMapOvr>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After confessing the church's four marks, the catechism asks who belongs to it. The answer is the first sentence of Article V of the Confession of Faith: "We believe the Christian Church is the community of all true believers under the Lordship of Christ." The article continues by describing the church as "the redemptive fellowship in which the Word of God is preached by men divinely called, and the sacraments are duly administered according to Christ's own appointment," existing "for the maintenance of worship, the edification of believers and the redemption of the world."</a:t>
            </a:r>
          </a:p>
          <a:p/>
          <a:p>
            <a:r>
              <a:t>The phrase "all true believers" is broad on purpose. Paul addresses his letter "to the assembly of God sanctified in Christ Jesus, that is in Corinth," and in the same breath "all who call on the name of our Lord Jesus Christ in every place" (1 Corinthians 1:2). John sees its final form: "a great crowd that no one was able to number, from every nation and tribe and people and language, standing before the throne and before the Lamb" (Revelation 7:9), crying "Salvation belongs to our God who sits on the throne, and to the Lamb" (Revelation 7:10). Membership is defined by faith in Christ.</a:t>
            </a:r>
          </a:p>
          <a:p/>
          <a:p>
            <a:r>
              <a:t>"Under the Lordship of Christ" gives the church its shape. Ephesians describes Gentiles who "were at that time without Christ" and "without God in the world," who "have been brought near by the blood of Christ" (Ephesians 2:12-13). The result is a household "built upon the foundation of the apostles and prophets, Christ Jesus himself being the cornerstone" (Ephesians 2:20), "in whom the whole building, being fitted together, grows into a holy temple in the Lord" (Ephesians 2:21). The church grows by the commission Christ gave: "go and make disciples, baptizing them in the name of the Father and of the Son and of the Holy Spirit," teaching "them to keep everything that I have commanded you" (Matthew 28:19-20).</a:t>
            </a:r>
          </a:p>
          <a:p/>
          <a:p>
            <a:r>
              <a:t>A Methodist learns from this article to look for the church wherever true believers gather under Christ, and to hold membership in the church as a fellowship of grace rather than a club. The vows of membership in the church, to support it with prayers, presence, gifts, service, and witness, are how a believer takes a place in the community this article describes.</a:t>
            </a:r>
          </a:p>
        </p:txBody>
      </p:sp>
      <p:sp>
        <p:nvSpPr>
          <p:cNvPr id="4" name="Slide Number Placeholder 3"/>
          <p:cNvSpPr>
            <a:spLocks noGrp="1"/>
          </p:cNvSpPr>
          <p:nvPr>
            <p:ph type="sldNum" idx="5" sz="quarter"/>
          </p:nvPr>
        </p:nvSpPr>
        <p:spPr/>
      </p:sp>
    </p:spTree>
  </p:cSld>
  <p:clrMapOvr>
    <a:masterClrMapping/>
  </p:clrMapOvr>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Holy Spirit to the church, following the order of the Nicene Creed: "We believe in one holy catholic and apostolic church." The answer is taken word for word from Article V of the Confession of Faith, which first describes the church as "the community of all true believers under the Lordship of Christ" and then gives the definition the catechism uses. The church is a redemptive fellowship, and it is recognized by two marks: the Word of God preached, and the sacraments administered as Christ appointed them.</a:t>
            </a:r>
          </a:p>
          <a:p/>
          <a:p>
            <a:r>
              <a:t>Fellowship is the word Luke uses for the first congregation in Jerusalem. Those who received Peter's preaching "were baptized, and there were added that day about three thousand souls," and they "were continuing in the apostles' teaching and in the fellowship, in the breaking of the bread and in the prayers" (Acts 2:41-42). Preaching, baptism, the Lord's Supper, prayer, and shared life appear together in a single paragraph, and Luke closes it with the note that "the Lord added daily those who were being saved" (Acts 2:47). That is what the catechism means by calling the fellowship redemptive: people are saved within it.</a:t>
            </a:r>
          </a:p>
          <a:p/>
          <a:p>
            <a:r>
              <a:t>Those divinely called points to God's initiative in raising up preachers. The Lord tells Jeremiah, "Before I formed you in the womb I knew you, and before you came forth from the womb I consecrated you; I appointed you a prophet to the nations" (Jeremiah 1:5). The church recognizes and ordains those whom God has already called. According to Christ's own appointment points to the Lord's Supper as Paul received it: "the Lord Jesus on the night when he was betrayed took bread," gave thanks, broke it, and said, "do this in remembrance of me" (1 Corinthians 11:23-24). Paul adds that "as often as you eat this bread and drink the cup, you proclaim the death of the Lord until he comes" (1 Corinthians 11:26). The sacraments belong to Christ, and the church administers them on his instruction.</a:t>
            </a:r>
          </a:p>
          <a:p/>
          <a:p>
            <a:r>
              <a:t>For a Methodist this definition settles where to look for the church. It is found wherever the Word is faithfully preached and the font and table are kept as Christ commanded, whether in a cathedral or a living room. Wesley counted the Lord's Supper, the reading and hearing of Scripture, and Christian conference among the means of grace, and Article V of the Confession of Faith names the same fellowship as the place where God does his redeeming work.</a:t>
            </a:r>
          </a:p>
        </p:txBody>
      </p:sp>
      <p:sp>
        <p:nvSpPr>
          <p:cNvPr id="4" name="Slide Number Placeholder 3"/>
          <p:cNvSpPr>
            <a:spLocks noGrp="1"/>
          </p:cNvSpPr>
          <p:nvPr>
            <p:ph type="sldNum" idx="5" sz="quarter"/>
          </p:nvPr>
        </p:nvSpPr>
        <p:spPr/>
      </p:sp>
    </p:spTree>
  </p:cSld>
  <p:clrMapOvr>
    <a:masterClrMapping/>
  </p:clrMapOvr>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this question the catechism turns from the Holy Spirit to the church, following the order of the Nicene Creed: "We believe in one holy catholic and apostolic church." The answer is taken word for word from Article V of the Confession of Faith, which first describes the church as "the community of all true believers under the Lordship of Christ" and then gives the definition the catechism uses. The church is a redemptive fellowship, and it is recognized by two marks: the Word of God preached, and the sacraments administered as Christ appointed them.</a:t>
            </a:r>
          </a:p>
          <a:p/>
          <a:p>
            <a:r>
              <a:t>Fellowship is the word Luke uses for the first congregation in Jerusalem. Those who received Peter's preaching "were baptized, and there were added that day about three thousand souls," and they "were continuing in the apostles' teaching and in the fellowship, in the breaking of the bread and in the prayers" (Acts 2:41-42). Preaching, baptism, the Lord's Supper, prayer, and shared life appear together in a single paragraph, and Luke closes it with the note that "the Lord added daily those who were being saved" (Acts 2:47). That is what the catechism means by calling the fellowship redemptive: people are saved within it.</a:t>
            </a:r>
          </a:p>
          <a:p/>
          <a:p>
            <a:r>
              <a:t>Those divinely called points to God's initiative in raising up preachers. The Lord tells Jeremiah, "Before I formed you in the womb I knew you, and before you came forth from the womb I consecrated you; I appointed you a prophet to the nations" (Jeremiah 1:5). The church recognizes and ordains those whom God has already called. According to Christ's own appointment points to the Lord's Supper as Paul received it: "the Lord Jesus on the night when he was betrayed took bread," gave thanks, broke it, and said, "do this in remembrance of me" (1 Corinthians 11:23-24). Paul adds that "as often as you eat this bread and drink the cup, you proclaim the death of the Lord until he comes" (1 Corinthians 11:26). The sacraments belong to Christ, and the church administers them on his instruction.</a:t>
            </a:r>
          </a:p>
          <a:p/>
          <a:p>
            <a:r>
              <a:t>For a Methodist this definition settles where to look for the church. It is found wherever the Word is faithfully preached and the font and table are kept as Christ commanded, whether in a cathedral or a living room. Wesley counted the Lord's Supper, the reading and hearing of Scripture, and Christian conference among the means of grace, and Article V of the Confession of Faith names the same fellowship as the place where God does his redeeming work.</a:t>
            </a:r>
          </a:p>
        </p:txBody>
      </p:sp>
      <p:sp>
        <p:nvSpPr>
          <p:cNvPr id="4" name="Slide Number Placeholder 3"/>
          <p:cNvSpPr>
            <a:spLocks noGrp="1"/>
          </p:cNvSpPr>
          <p:nvPr>
            <p:ph type="sldNum" idx="5" sz="quarter"/>
          </p:nvPr>
        </p:nvSpPr>
        <p:spPr/>
      </p:sp>
    </p:spTree>
  </p:cSld>
  <p:clrMapOvr>
    <a:masterClrMapping/>
  </p:clrMapOvr>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defined the church, the catechism asks what the church is for. The answer is the closing sentence of Article V of the Confession of Faith, quoted verbatim: "Under the discipline of the Holy Spirit the Church exists for the maintenance of worship, the edification of believers and the redemption of the world."</a:t>
            </a:r>
          </a:p>
          <a:p/>
          <a:p>
            <a:r>
              <a:t>Under the discipline of the Holy Spirit comes first, and the scriptures assigned to this question explain why. Paul writes that "God has appointed in the assembly first apostles, second prophets, third teachers" (1 Corinthians 12:28), and that Christ himself gave "some as apostles, some as prophets, some as evangelists, and some as shepherds and teachers" for "the equipping of the saints for the work of ministry, for the building up of the body of Christ" (Ephesians 4:11-12). The Spirit orders the church's life and distributes its gifts, so that the body "makes the body grow so that it builds itself up in love" (Ephesians 4:16).</a:t>
            </a:r>
          </a:p>
          <a:p/>
          <a:p>
            <a:r>
              <a:t>The edification of believers is the purpose these passages return to most often. Paul urges the Corinthians to "seek to excel for the building of the assembly" (1 Corinthians 14:12). Galatians gives it a practical shape: restore the one who falls "in a spirit of gentleness," and "bear one another's burdens, and in this way you will fulfill the law of Christ" (Galatians 6:1-2). Hebrews warns against "an evil heart of unbelief" and answers the danger with a command: "encourage one another each day, as long as it is called 'today,' so that none of you may be hardened by the deceit of sin" (Hebrews 3:12-13). Holding fast the confession and stirring one another "to love and good works" (Hebrews 10:24) happen in the assembly, which the writer will not let believers abandon: “not neglecting to meet together, as is the habit of some, but encouraging one another, and all the more as you see the Day drawing near” (Hebrews 10:25). The redemption of the world looks outward: "as we have opportunity, let us do good to everyone, and especially to those who are of the household of faith" (Galatians 6:10).</a:t>
            </a:r>
          </a:p>
          <a:p/>
          <a:p>
            <a:r>
              <a:t>Wesley called Christian conference a means of grace, and the class meeting existed for the mutual encouragement Hebrews describes. A Methodist who attends worship, accepts the counsel of fellow believers, and gives to the church's mission takes part in all three purposes Article V of the Confession of Faith names.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Question 2 named God as the Holy Trinity. This question asks what that name means, and the catechism answers with the closing sentence of Article I of the Confession of Faith: "We believe the one God reveals himself as the Trinity: Father, Son and Holy Spirit, distinct but inseparable, eternally one in essence and power." Article I of the Articles of Religion says the same in older language: in the unity of the Godhead there are three persons, of one substance, power, and eternity.</a:t>
            </a:r>
          </a:p>
          <a:p/>
          <a:p>
            <a:r>
              <a:t>The scriptures the catechism cites show the three persons acting together. At the Jordan, Jesus is baptized, "the holy Spirit descended in bodily form like a dove upon him, and a voice came from heaven: 'You are my beloved son'" (Luke 3:21-22). Jesus later promises the Spirit: “When the counsellor comes, whom I will send to you from the father, the spirit of truth who proceeds from the father, he will testify about me” (John 15:26). At Pentecost the risen Son, "having received from the Father the promise of the Holy Spirit," pours out that Spirit on the church (Acts 2:33).</a:t>
            </a:r>
          </a:p>
          <a:p/>
          <a:p>
            <a:r>
              <a:t>Inseparable and one in essence and power mean that these three are never three gods and never work apart from one another. Paul calls the same indwelling presence "the Spirit of God," "the Spirit of Christ," and "the Spirit of the one who raised Jesus from the dead" (Romans 8:9-11). The Father "sent forth his Son," and then "sent the Spirit of his Son into our hearts, crying, 'Abba! Father!'" (Galatians 4:4-6). Peter greets believers chosen "according to the foreknowledge of God the Father, in the holiness of the Spirit, toward obedience and sprinkling of the blood of Jesus Christ" (1 Peter 1:2), and Hebrews sets all three in the one sacrifice: “how much more will the blood of Christ, who through the eternal Spirit offered himself without blemish to God, cleanse our conscience from dead works so that we may serve the living God” (Hebrews 9:14).</a:t>
            </a:r>
          </a:p>
          <a:p/>
          <a:p>
            <a:r>
              <a:t>This doctrine shapes how a Methodist prays. Ephesians 2:18 gives the pattern: "through him we both have access in one Spirit to the Father." Prayer goes to the Father, through the Son, by the Spirit. The blessing Paul closes his letter with names all three: “The grace of the Lord Jesus Christ and the love of God and the fellowship of the holy Spirit be with you all” (2 Corinthians 13:14). Titus describes the same movement in baptism: “not by works that we did in righteousness, but according to his own mercy he saved us, through the washing of regeneration and renewal of the Holy Spirit, whom he poured out on us richly through Jesus Christ our Savior” (Titus 3:5-6).</a:t>
            </a:r>
          </a:p>
        </p:txBody>
      </p:sp>
      <p:sp>
        <p:nvSpPr>
          <p:cNvPr id="4" name="Slide Number Placeholder 3"/>
          <p:cNvSpPr>
            <a:spLocks noGrp="1"/>
          </p:cNvSpPr>
          <p:nvPr>
            <p:ph type="sldNum" idx="5" sz="quarter"/>
          </p:nvPr>
        </p:nvSpPr>
        <p:spPr/>
      </p:sp>
    </p:spTree>
  </p:cSld>
  <p:clrMapOvr>
    <a:masterClrMapping/>
  </p:clrMapOvr>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defined the church, the catechism asks what the church is for. The answer is the closing sentence of Article V of the Confession of Faith, quoted verbatim: "Under the discipline of the Holy Spirit the Church exists for the maintenance of worship, the edification of believers and the redemption of the world."</a:t>
            </a:r>
          </a:p>
          <a:p/>
          <a:p>
            <a:r>
              <a:t>Under the discipline of the Holy Spirit comes first, and the scriptures assigned to this question explain why. Paul writes that "God has appointed in the assembly first apostles, second prophets, third teachers" (1 Corinthians 12:28), and that Christ himself gave "some as apostles, some as prophets, some as evangelists, and some as shepherds and teachers" for "the equipping of the saints for the work of ministry, for the building up of the body of Christ" (Ephesians 4:11-12). The Spirit orders the church's life and distributes its gifts, so that the body "makes the body grow so that it builds itself up in love" (Ephesians 4:16).</a:t>
            </a:r>
          </a:p>
          <a:p/>
          <a:p>
            <a:r>
              <a:t>The edification of believers is the purpose these passages return to most often. Paul urges the Corinthians to "seek to excel for the building of the assembly" (1 Corinthians 14:12). Galatians gives it a practical shape: restore the one who falls "in a spirit of gentleness," and "bear one another's burdens, and in this way you will fulfill the law of Christ" (Galatians 6:1-2). Hebrews warns against "an evil heart of unbelief" and answers the danger with a command: "encourage one another each day, as long as it is called 'today,' so that none of you may be hardened by the deceit of sin" (Hebrews 3:12-13). Holding fast the confession and stirring one another "to love and good works" (Hebrews 10:24) happen in the assembly, which the writer will not let believers abandon: “not neglecting to meet together, as is the habit of some, but encouraging one another, and all the more as you see the Day drawing near” (Hebrews 10:25). The redemption of the world looks outward: "as we have opportunity, let us do good to everyone, and especially to those who are of the household of faith" (Galatians 6:10).</a:t>
            </a:r>
          </a:p>
          <a:p/>
          <a:p>
            <a:r>
              <a:t>Wesley called Christian conference a means of grace, and the class meeting existed for the mutual encouragement Hebrews describes. A Methodist who attends worship, accepts the counsel of fellow believers, and gives to the church's mission takes part in all three purposes Article V of the Confession of Faith names.</a:t>
            </a:r>
          </a:p>
        </p:txBody>
      </p:sp>
      <p:sp>
        <p:nvSpPr>
          <p:cNvPr id="4" name="Slide Number Placeholder 3"/>
          <p:cNvSpPr>
            <a:spLocks noGrp="1"/>
          </p:cNvSpPr>
          <p:nvPr>
            <p:ph type="sldNum" idx="5" sz="quarter"/>
          </p:nvPr>
        </p:nvSpPr>
        <p:spPr/>
      </p:sp>
    </p:spTree>
  </p:cSld>
  <p:clrMapOvr>
    <a:masterClrMapping/>
  </p:clrMapOvr>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said that the church exists for the maintenance of worship. This question asks whether worship itself is right, and the answer is drawn from Article XIII of the Confession of Faith, on public worship: "divine worship is the duty and privilege of man who, in the presence of God, bows in adoration, humility and dedication." The catechism keeps every one of those words. The question names God as creator and redeemer, which is the twofold ground the scriptures give for worshiping him.</a:t>
            </a:r>
          </a:p>
          <a:p/>
          <a:p>
            <a:r>
              <a:t>Duty and privilege belong together. The psalms treat worship as a command and as a delight in the same breath: "It is good to give thanks to the LORD and to sing to your name, O Most High" (Psalm 92:1), and "Give thanks to the LORD, for he is good, for his kindness endures forever" (Psalm 107:1). Psalm 95 supplies the posture the catechism describes: "Come, let us bow down and bend the knee; let us bless before the LORD our maker" (Psalm 95:6). The reason follows immediately: "he is our God, and we are the people of his pasturing and the flock of his hand" (Psalm 95:7). Creation is the first ground of worship. The elders in Revelation say so to God directly: "Worthy are you, our Lord and God, to receive glory and honor and power, for you created all things" (Revelation 4:11).</a:t>
            </a:r>
          </a:p>
          <a:p/>
          <a:p>
            <a:r>
              <a:t>Redemption is the second ground. David blesses the Lord who "forgives all your iniquity" and "redeems your life from the pit" (Psalm 103:3-4). In Revelation the new song is sung to the Lamb because "you were slain and purchased for God with your blood from every tribe and tongue and people and nation" (Revelation 5:9). Paul ties the worship of Jesus to the glory of the Father: "at the name of Jesus every knee should bend," and "every tongue should confess that Jesus Christ is Lord, to the glory of God the Father" (Philippians 2:10-11). Adoration and humility answer to God's worth and greatness; dedication answers to the fact that he has purchased his people.</a:t>
            </a:r>
          </a:p>
          <a:p/>
          <a:p>
            <a:r>
              <a:t>Wesley taught that public worship is a means of grace, a place where God has promised to meet his people. Article XIII of the Confession of Faith adds that the form of worship may differ from place to place, provided it is in a language the people understand and consistent with Scripture. What may never change is the bowing: a Methodist comes to worship because the Lord who made him has also redeemed him.</a:t>
            </a:r>
          </a:p>
        </p:txBody>
      </p:sp>
      <p:sp>
        <p:nvSpPr>
          <p:cNvPr id="4" name="Slide Number Placeholder 3"/>
          <p:cNvSpPr>
            <a:spLocks noGrp="1"/>
          </p:cNvSpPr>
          <p:nvPr>
            <p:ph type="sldNum" idx="5" sz="quarter"/>
          </p:nvPr>
        </p:nvSpPr>
        <p:spPr/>
      </p:sp>
    </p:spTree>
  </p:cSld>
  <p:clrMapOvr>
    <a:masterClrMapping/>
  </p:clrMapOvr>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has just said that the church exists for the maintenance of worship. This question asks whether worship itself is right, and the answer is drawn from Article XIII of the Confession of Faith, on public worship: "divine worship is the duty and privilege of man who, in the presence of God, bows in adoration, humility and dedication." The catechism keeps every one of those words. The question names God as creator and redeemer, which is the twofold ground the scriptures give for worshiping him.</a:t>
            </a:r>
          </a:p>
          <a:p/>
          <a:p>
            <a:r>
              <a:t>Duty and privilege belong together. The psalms treat worship as a command and as a delight in the same breath: "It is good to give thanks to the LORD and to sing to your name, O Most High" (Psalm 92:1), and "Give thanks to the LORD, for he is good, for his kindness endures forever" (Psalm 107:1). Psalm 95 supplies the posture the catechism describes: "Come, let us bow down and bend the knee; let us bless before the LORD our maker" (Psalm 95:6). The reason follows immediately: "he is our God, and we are the people of his pasturing and the flock of his hand" (Psalm 95:7). Creation is the first ground of worship. The elders in Revelation say so to God directly: "Worthy are you, our Lord and God, to receive glory and honor and power, for you created all things" (Revelation 4:11).</a:t>
            </a:r>
          </a:p>
          <a:p/>
          <a:p>
            <a:r>
              <a:t>Redemption is the second ground. David blesses the Lord who "forgives all your iniquity" and "redeems your life from the pit" (Psalm 103:3-4). In Revelation the new song is sung to the Lamb because "you were slain and purchased for God with your blood from every tribe and tongue and people and nation" (Revelation 5:9). Paul ties the worship of Jesus to the glory of the Father: "at the name of Jesus every knee should bend," and "every tongue should confess that Jesus Christ is Lord, to the glory of God the Father" (Philippians 2:10-11). Adoration and humility answer to God's worth and greatness; dedication answers to the fact that he has purchased his people.</a:t>
            </a:r>
          </a:p>
          <a:p/>
          <a:p>
            <a:r>
              <a:t>Wesley taught that public worship is a means of grace, a place where God has promised to meet his people. Article XIII of the Confession of Faith adds that the form of worship may differ from place to place, provided it is in a language the people understand and consistent with Scripture. What may never change is the bowing: a Methodist comes to worship because the Lord who made him has also redeemed him.</a:t>
            </a:r>
          </a:p>
        </p:txBody>
      </p:sp>
      <p:sp>
        <p:nvSpPr>
          <p:cNvPr id="4" name="Slide Number Placeholder 3"/>
          <p:cNvSpPr>
            <a:spLocks noGrp="1"/>
          </p:cNvSpPr>
          <p:nvPr>
            <p:ph type="sldNum" idx="5" sz="quarter"/>
          </p:nvPr>
        </p:nvSpPr>
        <p:spPr/>
      </p:sp>
    </p:spTree>
  </p:cSld>
  <p:clrMapOvr>
    <a:masterClrMapping/>
  </p:clrMapOvr>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previous question established that worship is right for every person. This one asks about the church as a body, and the answer is again drawn from Article XIII of the Confession of Faith: "divine worship is essential to the life of the Church, and the assembling of the people of God for such worship is necessary to Christian fellowship and spiritual growth." The creed's "one holy catholic and apostolic church" is a gathered church; the word the creed uses for church means an assembly.</a:t>
            </a:r>
          </a:p>
          <a:p/>
          <a:p>
            <a:r>
              <a:t>The scriptures for this question describe what happens when believers assemble. In Jerusalem the baptized "were continuing in the apostles' teaching and in the fellowship, in the breaking of the bread and in the prayers" (Acts 2:42). Luke adds that "day by day they continued together in the temple, broke bread in their homes, and partook of food with gladness and sincerity of heart" (Acts 2:46). Later, after the apostles prayed together, "the place where they were assembled was shaken, and they were all filled with the holy Spirit and spoke the word of God with boldness" (Acts 4:31). The Spirit came upon a congregation at prayer.</a:t>
            </a:r>
          </a:p>
          <a:p/>
          <a:p>
            <a:r>
              <a:t>Christian fellowship and spiritual growth are the two fruits the answer names. Paul tells the Romans that he longs to see them "that we may be mutually encouraged by each other's faith, both yours and mine" (Romans 1:12); even an apostle expected to be strengthened by the faith of ordinary believers. Hebrews connects the assembly to perseverance: "Let us hold fast the confession of our hope without wavering," and "let us consider how to stir up one another to love and good works" (Hebrews 10:23-24). The writer then names the habit to avoid: “not neglecting to meet together, as is the habit of some, but encouraging one another, and all the more as you see the Day drawing near” (Hebrews 10:25).</a:t>
            </a:r>
          </a:p>
          <a:p/>
          <a:p>
            <a:r>
              <a:t>Wesley held that there is no holy solitary religion; the Christian life is lived in company. The Methodist societies met weekly, and the church still expects its members to be present at worship on the Lord's Day. Article XIII of the Confession of Faith gives the reason: fellowship and growth require the people of God to be in one place, hearing the Word and praying together.</a:t>
            </a:r>
          </a:p>
        </p:txBody>
      </p:sp>
      <p:sp>
        <p:nvSpPr>
          <p:cNvPr id="4" name="Slide Number Placeholder 3"/>
          <p:cNvSpPr>
            <a:spLocks noGrp="1"/>
          </p:cNvSpPr>
          <p:nvPr>
            <p:ph type="sldNum" idx="5" sz="quarter"/>
          </p:nvPr>
        </p:nvSpPr>
        <p:spPr/>
      </p:sp>
    </p:spTree>
  </p:cSld>
  <p:clrMapOvr>
    <a:masterClrMapping/>
  </p:clrMapOvr>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previous question established that worship is right for every person. This one asks about the church as a body, and the answer is again drawn from Article XIII of the Confession of Faith: "divine worship is essential to the life of the Church, and the assembling of the people of God for such worship is necessary to Christian fellowship and spiritual growth." The creed's "one holy catholic and apostolic church" is a gathered church; the word the creed uses for church means an assembly.</a:t>
            </a:r>
          </a:p>
          <a:p/>
          <a:p>
            <a:r>
              <a:t>The scriptures for this question describe what happens when believers assemble. In Jerusalem the baptized "were continuing in the apostles' teaching and in the fellowship, in the breaking of the bread and in the prayers" (Acts 2:42). Luke adds that "day by day they continued together in the temple, broke bread in their homes, and partook of food with gladness and sincerity of heart" (Acts 2:46). Later, after the apostles prayed together, "the place where they were assembled was shaken, and they were all filled with the holy Spirit and spoke the word of God with boldness" (Acts 4:31). The Spirit came upon a congregation at prayer.</a:t>
            </a:r>
          </a:p>
          <a:p/>
          <a:p>
            <a:r>
              <a:t>Christian fellowship and spiritual growth are the two fruits the answer names. Paul tells the Romans that he longs to see them "that we may be mutually encouraged by each other's faith, both yours and mine" (Romans 1:12); even an apostle expected to be strengthened by the faith of ordinary believers. Hebrews connects the assembly to perseverance: "Let us hold fast the confession of our hope without wavering," and "let us consider how to stir up one another to love and good works" (Hebrews 10:23-24). The writer then names the habit to avoid: “not neglecting to meet together, as is the habit of some, but encouraging one another, and all the more as you see the Day drawing near” (Hebrews 10:25).</a:t>
            </a:r>
          </a:p>
          <a:p/>
          <a:p>
            <a:r>
              <a:t>Wesley held that there is no holy solitary religion; the Christian life is lived in company. The Methodist societies met weekly, and the church still expects its members to be present at worship on the Lord's Day. Article XIII of the Confession of Faith gives the reason: fellowship and growth require the people of God to be in one place, hearing the Word and praying together.</a:t>
            </a:r>
          </a:p>
        </p:txBody>
      </p:sp>
      <p:sp>
        <p:nvSpPr>
          <p:cNvPr id="4" name="Slide Number Placeholder 3"/>
          <p:cNvSpPr>
            <a:spLocks noGrp="1"/>
          </p:cNvSpPr>
          <p:nvPr>
            <p:ph type="sldNum" idx="5" sz="quarter"/>
          </p:nvPr>
        </p:nvSpPr>
        <p:spPr/>
      </p:sp>
    </p:spTree>
  </p:cSld>
  <p:clrMapOvr>
    <a:masterClrMapping/>
  </p:clrMapOvr>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reaches the creed's clause on baptism: "We acknowledge one baptism for the forgiveness of sins." As with the opening questions, the answer moves the church's confession into the candidate's own mouth: "I acknowledge one baptism for the forgiveness of sins." The question asks about the number, and the single scripture given is Paul's list of the things that are one in the church.</a:t>
            </a:r>
          </a:p>
          <a:p/>
          <a:p>
            <a:r>
              <a:t>Paul writes to the Ephesians: "One body and one spirit, just as also you were called in one hope of your calling. One Lord, one faith, one baptism. One God and father of all, the one who is over all and through all and in all" (Ephesians 4:4-6). Baptism sits in that list beside the one Lord and the one God. Because there is one Lord, there is one baptism into his name; because there is one body, there is one entrance into it. The unity of baptism rests on the unity of God.</a:t>
            </a:r>
          </a:p>
          <a:p/>
          <a:p>
            <a:r>
              <a:t>One carries two meanings the church has always held together. There is one baptism in the sense that all Christians receive the same sacrament, whatever the congregation or century, and a person baptized with water in the name of the Father, the Son, and the Holy Spirit is received as baptized by the whole church. There is also one baptism in the sense that it is given once. Article VI of the Confession of Faith describes baptism as a sign of entrance into the household of faith and a representation of the new birth; a birth happens a single time, and the church does not rebaptize. A person who was baptized as an infant and later comes to faith confirms that baptism by profession, which is the language Article VI of the Confession of Faith uses.</a:t>
            </a:r>
          </a:p>
          <a:p/>
          <a:p>
            <a:r>
              <a:t>For the forgiveness of sins is the creed's own phrase, and the church reads it in a Wesleyan way. Baptism is a means of grace; the pardon it signifies is received by faith. A Methodist can therefore look back on one baptism with confidence, as the outward sign that God set him within the one body under the one Lord, and can spend a lifetime living into what that sign declares.</a:t>
            </a:r>
          </a:p>
        </p:txBody>
      </p:sp>
      <p:sp>
        <p:nvSpPr>
          <p:cNvPr id="4" name="Slide Number Placeholder 3"/>
          <p:cNvSpPr>
            <a:spLocks noGrp="1"/>
          </p:cNvSpPr>
          <p:nvPr>
            <p:ph type="sldNum" idx="5" sz="quarter"/>
          </p:nvPr>
        </p:nvSpPr>
        <p:spPr/>
      </p:sp>
    </p:spTree>
  </p:cSld>
  <p:clrMapOvr>
    <a:masterClrMapping/>
  </p:clrMapOvr>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now reaches the creed's clause on baptism: "We acknowledge one baptism for the forgiveness of sins." As with the opening questions, the answer moves the church's confession into the candidate's own mouth: "I acknowledge one baptism for the forgiveness of sins." The question asks about the number, and the single scripture given is Paul's list of the things that are one in the church.</a:t>
            </a:r>
          </a:p>
          <a:p/>
          <a:p>
            <a:r>
              <a:t>Paul writes to the Ephesians: "One body and one spirit, just as also you were called in one hope of your calling. One Lord, one faith, one baptism. One God and father of all, the one who is over all and through all and in all" (Ephesians 4:4-6). Baptism sits in that list beside the one Lord and the one God. Because there is one Lord, there is one baptism into his name; because there is one body, there is one entrance into it. The unity of baptism rests on the unity of God.</a:t>
            </a:r>
          </a:p>
          <a:p/>
          <a:p>
            <a:r>
              <a:t>One carries two meanings the church has always held together. There is one baptism in the sense that all Christians receive the same sacrament, whatever the congregation or century, and a person baptized with water in the name of the Father, the Son, and the Holy Spirit is received as baptized by the whole church. There is also one baptism in the sense that it is given once. Article VI of the Confession of Faith describes baptism as a sign of entrance into the household of faith and a representation of the new birth; a birth happens a single time, and the church does not rebaptize. A person who was baptized as an infant and later comes to faith confirms that baptism by profession, which is the language Article VI of the Confession of Faith uses.</a:t>
            </a:r>
          </a:p>
          <a:p/>
          <a:p>
            <a:r>
              <a:t>For the forgiveness of sins is the creed's own phrase, and the church reads it in a Wesleyan way. Baptism is a means of grace; the pardon it signifies is received by faith. A Methodist can therefore look back on one baptism with confidence, as the outward sign that God set him within the one body under the one Lord, and can spend a lifetime living into what that sign declares.</a:t>
            </a:r>
          </a:p>
        </p:txBody>
      </p:sp>
      <p:sp>
        <p:nvSpPr>
          <p:cNvPr id="4" name="Slide Number Placeholder 3"/>
          <p:cNvSpPr>
            <a:spLocks noGrp="1"/>
          </p:cNvSpPr>
          <p:nvPr>
            <p:ph type="sldNum" idx="5" sz="quarter"/>
          </p:nvPr>
        </p:nvSpPr>
        <p:spPr/>
      </p:sp>
    </p:spTree>
  </p:cSld>
  <p:clrMapOvr>
    <a:masterClrMapping/>
  </p:clrMapOvr>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confessed one baptism, the catechism asks what baptism is. The answer is the second paragraph of Article VI of the Confession of Faith, quoted almost exactly: baptism "signifies entrance into the household of faith, and is a symbol of repentance and inner cleansing from sin, a representation of the new birth in Christ Jesus and a mark of Christian discipleship." The same article states the general doctrine that sacraments are "symbols and pledges of the Christian's profession and of God's love toward us" and "means of grace by which God works invisibly in us."</a:t>
            </a:r>
          </a:p>
          <a:p/>
          <a:p>
            <a:r>
              <a:t>Entrance into the household of faith is what happened on the day of Pentecost. Peter told the crowd, "Repent and be baptized, every one of you, in the name of Jesus Christ for the forgiveness of your sins, and you will receive the gift of the Holy Spirit," and he added, "the promise is to you and to your children and to all who are far off" (Acts 2:38-39). Paul writes that "in one Spirit we were all baptized into one body, whether Jews or Greeks, whether slaves or free" (1 Corinthians 12:13), and "as many as were baptized into Christ have put on Christ" (Galatians 3:27).</a:t>
            </a:r>
          </a:p>
          <a:p/>
          <a:p>
            <a:r>
              <a:t>A symbol of repentance and inner cleansing echoes Hebrews, where believers draw near "with our hearts sprinkled clean from an evil conscience and our bodies washed with pure water" (Hebrews 10:22). A representation of the new birth is Paul's teaching in Romans: "we were buried with him through baptism into death, so that just as Christ was raised from the dead through the glory of the Father, we too might walk in newness of life" (Romans 6:4). Colossians says the same, calling baptism a circumcision "not made with hands," in which "you were also raised with him through faith in the working of God" (Colossians 2:11-12). A mark of Christian discipleship follows from all of this: the baptized person now belongs to Christ and walks accordingly.</a:t>
            </a:r>
          </a:p>
          <a:p/>
          <a:p>
            <a:r>
              <a:t>Article VI of the Confession of Faith goes on to say that children "are under the atonement of Christ" and are acceptable subjects for baptism, and that children of believing parents become the special responsibility of the church, to be nurtured and led to confirm their baptism by profession of faith. On that basis the church baptizes infants and holds confirmation classes, and a Methodist can treat the date of his baptism as the day God marked him for the new birth Wesley preached.</a:t>
            </a:r>
          </a:p>
        </p:txBody>
      </p:sp>
      <p:sp>
        <p:nvSpPr>
          <p:cNvPr id="4" name="Slide Number Placeholder 3"/>
          <p:cNvSpPr>
            <a:spLocks noGrp="1"/>
          </p:cNvSpPr>
          <p:nvPr>
            <p:ph type="sldNum" idx="5" sz="quarter"/>
          </p:nvPr>
        </p:nvSpPr>
        <p:spPr/>
      </p:sp>
    </p:spTree>
  </p:cSld>
  <p:clrMapOvr>
    <a:masterClrMapping/>
  </p:clrMapOvr>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Having confessed one baptism, the catechism asks what baptism is. The answer is the second paragraph of Article VI of the Confession of Faith, quoted almost exactly: baptism "signifies entrance into the household of faith, and is a symbol of repentance and inner cleansing from sin, a representation of the new birth in Christ Jesus and a mark of Christian discipleship." The same article states the general doctrine that sacraments are "symbols and pledges of the Christian's profession and of God's love toward us" and "means of grace by which God works invisibly in us."</a:t>
            </a:r>
          </a:p>
          <a:p/>
          <a:p>
            <a:r>
              <a:t>Entrance into the household of faith is what happened on the day of Pentecost. Peter told the crowd, "Repent and be baptized, every one of you, in the name of Jesus Christ for the forgiveness of your sins, and you will receive the gift of the Holy Spirit," and he added, "the promise is to you and to your children and to all who are far off" (Acts 2:38-39). Paul writes that "in one Spirit we were all baptized into one body, whether Jews or Greeks, whether slaves or free" (1 Corinthians 12:13), and "as many as were baptized into Christ have put on Christ" (Galatians 3:27).</a:t>
            </a:r>
          </a:p>
          <a:p/>
          <a:p>
            <a:r>
              <a:t>A symbol of repentance and inner cleansing echoes Hebrews, where believers draw near "with our hearts sprinkled clean from an evil conscience and our bodies washed with pure water" (Hebrews 10:22). A representation of the new birth is Paul's teaching in Romans: "we were buried with him through baptism into death, so that just as Christ was raised from the dead through the glory of the Father, we too might walk in newness of life" (Romans 6:4). Colossians says the same, calling baptism a circumcision "not made with hands," in which "you were also raised with him through faith in the working of God" (Colossians 2:11-12). A mark of Christian discipleship follows from all of this: the baptized person now belongs to Christ and walks accordingly.</a:t>
            </a:r>
          </a:p>
          <a:p/>
          <a:p>
            <a:r>
              <a:t>Article VI of the Confession of Faith goes on to say that children "are under the atonement of Christ" and are acceptable subjects for baptism, and that children of believing parents become the special responsibility of the church, to be nurtured and led to confirm their baptism by profession of faith. On that basis the church baptizes infants and holds confirmation classes, and a Methodist can treat the date of his baptism as the day God marked him for the new birth Wesley preached.</a:t>
            </a:r>
          </a:p>
        </p:txBody>
      </p:sp>
      <p:sp>
        <p:nvSpPr>
          <p:cNvPr id="4" name="Slide Number Placeholder 3"/>
          <p:cNvSpPr>
            <a:spLocks noGrp="1"/>
          </p:cNvSpPr>
          <p:nvPr>
            <p:ph type="sldNum" idx="5" sz="quarter"/>
          </p:nvPr>
        </p:nvSpPr>
        <p:spPr/>
      </p:sp>
    </p:spTree>
  </p:cSld>
  <p:clrMapOvr>
    <a:masterClrMapping/>
  </p:clrMapOvr>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ends its walk through the Nicene Creed with the creed's last clause: "We look for the resurrection of the dead, and the life of the world to come." ¶102 of the Book of Doctrines and Discipline states the same hope in the church's own words: "Our ultimate hope and promise in Christ is glorification, where our souls and bodies will be perfectly restored to live with God eternally through the new creation."</a:t>
            </a:r>
          </a:p>
          <a:p/>
          <a:p>
            <a:r>
              <a:t>The resurrection of the dead means the raising of the body. Jesus says it is his Father's will that "everyone who sees the Son and believes in him should have eternal life, and I will raise him up on the last day" (John 6:40). To Martha he says, "I am the resurrection and the life. The one who trusts in me, even if he dies, will live" (John 11:25). Paul grounds the believer's resurrection in Christ's own: "Christ has been raised from the dead, the firstfruits of those who have fallen asleep," and "just as all die in Adam, so also all will be made alive in Christ" (1 Corinthians 15:20, 22).</a:t>
            </a:r>
          </a:p>
          <a:p/>
          <a:p>
            <a:r>
              <a:t>The life of the world to come is bodily life in a renewed creation. Paul writes that "the dead will be raised incorruptible, and we will be changed," so that "this perishable must put on incorruption, and this mortal must put on immortality" (1 Corinthians 15:52-53). Creation itself "groans together and labors together until now" (Romans 8:22), and believers wait with it: “And not only this, but we ourselves, having the firstfruits of the Spirit, we ourselves groan within ourselves, eagerly expecting adoption as sons, the redemption of our body” (Romans 8:23). Paul pursued that hope himself: “Not that I have already taken it or have already been perfected, but I pursue it if I may also grasp that for which I was also grasped by Christ” (Philippians 3:12). At the Lord's coming "the dead in Christ will rise first," and "so we will always be with the Lord" (1 Thessalonians 4:16-17).</a:t>
            </a:r>
          </a:p>
          <a:p/>
          <a:p>
            <a:r>
              <a:t>Paul told the Thessalonians these things so they would "not grieve as the rest who have no hope" (1 Thessalonians 4:13) and closed with an instruction: "encourage one another with these words" (1 Thessalonians 4:18). A Methodist funeral is built on that instruction. Wesley's people were known for dying well, and the reason is this clause of the creed: the grave is a place of waiting for a body that will be raised.</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calls God "the Almighty," and this question asks what that title contains. The catechism answers from the second sentence of Article I of the Confession of Faith: "He is infinite in power, wisdom, justice, goodness and love." Article I of the Articles of Religion has "of infinite power, wisdom, and goodness"; the Confession adds justice and love, and the catechism keeps all five.</a:t>
            </a:r>
          </a:p>
          <a:p/>
          <a:p>
            <a:r>
              <a:t>Infinite in power is the word of Job after his trial: "I know that you are able to do all things, and that no purpose can be restrained from you" (Job 42:2). Jeremiah prays it in a besieged city, "nothing is too difficult for you" (Jeremiah 32:17), and Gabriel says it to Mary, "nothing will be impossible with God" (Luke 1:37). Jesus applies it to salvation itself: "With men this is impossible, but with God all things are possible" (Matthew 19:26). Infinite in wisdom rests on Job 12:13, "With him are wisdom and might; he possesses counsel and understanding," and on Isaiah 55:9, where God's thoughts are as far above ours as the heavens are above the earth. Paul ends his longest argument with it: "Oh, the depth of the riches and of the wisdom and of the knowledge of God!" (Romans 11:33).</a:t>
            </a:r>
          </a:p>
          <a:p/>
          <a:p>
            <a:r>
              <a:t>Infinite in justice comes from the psalmist's picture of God's throne: "Righteousness and justice are the foundation of your throne" (Psalm 89:14), and from the promise that God will bring about justice for his chosen ones who cry out to him day and night (Luke 18:7). Infinite in goodness is the opening of Psalm 107: "Give thanks to the LORD, for he is good, for his kindness endures forever." Infinite in love is the last word. John writes it flatly: "God is love" (1 John 4:8), and then defines it: “In this is love, not that we have loved God, but that he loved us and sent his Son as the propitiation for our sins” (1 John 4:10). Paul shows where that love was proved: "while we were still sinners, Christ died for us" (Romans 5:8).</a:t>
            </a:r>
          </a:p>
          <a:p/>
          <a:p>
            <a:r>
              <a:t>Wesley taught that God's love governs how his other attributes are exercised toward sinners. A Methodist facing illness or loss can rest on a God whose power is unlimited and whose use of that power is always wise, just, good, and loving. The doxology of Romans 16:27, "to the only wise God, through Jesus Christ, to whom be glory forever," names that same God and fits the end of any prayer.</a:t>
            </a:r>
          </a:p>
        </p:txBody>
      </p:sp>
      <p:sp>
        <p:nvSpPr>
          <p:cNvPr id="4" name="Slide Number Placeholder 3"/>
          <p:cNvSpPr>
            <a:spLocks noGrp="1"/>
          </p:cNvSpPr>
          <p:nvPr>
            <p:ph type="sldNum" idx="5" sz="quarter"/>
          </p:nvPr>
        </p:nvSpPr>
        <p:spPr/>
      </p:sp>
    </p:spTree>
  </p:cSld>
  <p:clrMapOvr>
    <a:masterClrMapping/>
  </p:clrMapOvr>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catechism ends its walk through the Nicene Creed with the creed's last clause: "We look for the resurrection of the dead, and the life of the world to come." ¶102 of the Book of Doctrines and Discipline states the same hope in the church's own words: "Our ultimate hope and promise in Christ is glorification, where our souls and bodies will be perfectly restored to live with God eternally through the new creation."</a:t>
            </a:r>
          </a:p>
          <a:p/>
          <a:p>
            <a:r>
              <a:t>The resurrection of the dead means the raising of the body. Jesus says it is his Father's will that "everyone who sees the Son and believes in him should have eternal life, and I will raise him up on the last day" (John 6:40). To Martha he says, "I am the resurrection and the life. The one who trusts in me, even if he dies, will live" (John 11:25). Paul grounds the believer's resurrection in Christ's own: "Christ has been raised from the dead, the firstfruits of those who have fallen asleep," and "just as all die in Adam, so also all will be made alive in Christ" (1 Corinthians 15:20, 22).</a:t>
            </a:r>
          </a:p>
          <a:p/>
          <a:p>
            <a:r>
              <a:t>The life of the world to come is bodily life in a renewed creation. Paul writes that "the dead will be raised incorruptible, and we will be changed," so that "this perishable must put on incorruption, and this mortal must put on immortality" (1 Corinthians 15:52-53). Creation itself "groans together and labors together until now" (Romans 8:22), and believers wait with it: “And not only this, but we ourselves, having the firstfruits of the Spirit, we ourselves groan within ourselves, eagerly expecting adoption as sons, the redemption of our body” (Romans 8:23). Paul pursued that hope himself: “Not that I have already taken it or have already been perfected, but I pursue it if I may also grasp that for which I was also grasped by Christ” (Philippians 3:12). At the Lord's coming "the dead in Christ will rise first," and "so we will always be with the Lord" (1 Thessalonians 4:16-17).</a:t>
            </a:r>
          </a:p>
          <a:p/>
          <a:p>
            <a:r>
              <a:t>Paul told the Thessalonians these things so they would "not grieve as the rest who have no hope" (1 Thessalonians 4:13) and closed with an instruction: "encourage one another with these words" (1 Thessalonians 4:18). A Methodist funeral is built on that instruction. Wesley's people were known for dying well, and the reason is this clause of the creed: the grave is a place of waiting for a body that will be raised.</a:t>
            </a:r>
          </a:p>
        </p:txBody>
      </p:sp>
      <p:sp>
        <p:nvSpPr>
          <p:cNvPr id="4" name="Slide Number Placeholder 3"/>
          <p:cNvSpPr>
            <a:spLocks noGrp="1"/>
          </p:cNvSpPr>
          <p:nvPr>
            <p:ph type="sldNum" idx="5" sz="quarter"/>
          </p:nvPr>
        </p:nvSpPr>
        <p:spPr/>
      </p:sp>
    </p:spTree>
  </p:cSld>
  <p:clrMapOvr>
    <a:masterClrMapping/>
  </p:clrMapOvr>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creed's final clause looks for "the resurrection of the dead," and the catechism now asks what that resurrection leads to. The answer comes from Article XII of the Confession of Faith, on the judgment and the future state: "We believe all men stand under the righteous judgment of Jesus Christ, both now and in the last day. We believe in the resurrection of the dead; the righteous to life eternal and the wicked to endless condemnation." The catechism restates the second sentence. Two outcomes, and only two, await humanity.</a:t>
            </a:r>
          </a:p>
          <a:p/>
          <a:p>
            <a:r>
              <a:t>Jesus teaches both outcomes in his own words. In the parable of the weeds he lets the good seed and the weeds grow together "until the harvest," and then explains: "the harvest is the consummation of the age, and the reapers are angels" (Matthew 13:30, 39). The lawless are gathered and thrown "into the furnace of fire," while "the righteous will shine out like the sun in the kingdom of their father" (Matthew 13:42-43). In the judgment of the nations the King separates the sheep from the goats and says to one group, "Come, you who are blessed of my father; inherit the kingdom prepared for you," and to the other, "Go from me, you who are cursed" (Matthew 25:34, 41). The chapter ends with the sentence the catechism summarizes: "these will go away into eternal punishment, but the righteous into eternal life" (Matthew 25:46), and John records the same division between "the resurrection of life" and "the resurrection of judgment" (John 5:29).</a:t>
            </a:r>
          </a:p>
          <a:p/>
          <a:p>
            <a:r>
              <a:t>Revelation shows both outcomes at their end. Before the great white throne "the dead were judged from the things written in the scrolls, according to their deeds," and "if anyone was not found written in the book of life, he was thrown into the lake of fire" (Revelation 20:12, 15). For the righteous there is "a new heaven and a new earth," where God "will wipe away every tear from their eyes, and death shall be no more" (Revelation 21:1, 4). His servants "will see his face, and his name will be on their foreheads" (Revelation 22:4).</a:t>
            </a:r>
          </a:p>
          <a:p/>
          <a:p>
            <a:r>
              <a:t>Article XII of the Confession of Faith says the judgment stands over every person "both now and in the last day." Wesley preached this doctrine as the reason the offer of grace is urgent, and the church still does. A Methodist hears it as the ground for repentance and as the assurance that the works of love Jesus names in Matthew 25 are seen and remembered by the Judge.</a:t>
            </a:r>
          </a:p>
        </p:txBody>
      </p:sp>
      <p:sp>
        <p:nvSpPr>
          <p:cNvPr id="4" name="Slide Number Placeholder 3"/>
          <p:cNvSpPr>
            <a:spLocks noGrp="1"/>
          </p:cNvSpPr>
          <p:nvPr>
            <p:ph type="sldNum" idx="5" sz="quarter"/>
          </p:nvPr>
        </p:nvSpPr>
        <p:spPr/>
      </p:sp>
    </p:spTree>
  </p:cSld>
  <p:clrMapOvr>
    <a:masterClrMapping/>
  </p:clrMapOvr>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creed's final clause looks for "the resurrection of the dead," and the catechism now asks what that resurrection leads to. The answer comes from Article XII of the Confession of Faith, on the judgment and the future state: "We believe all men stand under the righteous judgment of Jesus Christ, both now and in the last day. We believe in the resurrection of the dead; the righteous to life eternal and the wicked to endless condemnation." The catechism restates the second sentence. Two outcomes, and only two, await humanity.</a:t>
            </a:r>
          </a:p>
          <a:p/>
          <a:p>
            <a:r>
              <a:t>Jesus teaches both outcomes in his own words. In the parable of the weeds he lets the good seed and the weeds grow together "until the harvest," and then explains: "the harvest is the consummation of the age, and the reapers are angels" (Matthew 13:30, 39). The lawless are gathered and thrown "into the furnace of fire," while "the righteous will shine out like the sun in the kingdom of their father" (Matthew 13:42-43). In the judgment of the nations the King separates the sheep from the goats and says to one group, "Come, you who are blessed of my father; inherit the kingdom prepared for you," and to the other, "Go from me, you who are cursed" (Matthew 25:34, 41). The chapter ends with the sentence the catechism summarizes: "these will go away into eternal punishment, but the righteous into eternal life" (Matthew 25:46), and John records the same division between "the resurrection of life" and "the resurrection of judgment" (John 5:29).</a:t>
            </a:r>
          </a:p>
          <a:p/>
          <a:p>
            <a:r>
              <a:t>Revelation shows both outcomes at their end. Before the great white throne "the dead were judged from the things written in the scrolls, according to their deeds," and "if anyone was not found written in the book of life, he was thrown into the lake of fire" (Revelation 20:12, 15). For the righteous there is "a new heaven and a new earth," where God "will wipe away every tear from their eyes, and death shall be no more" (Revelation 21:1, 4). His servants "will see his face, and his name will be on their foreheads" (Revelation 22:4).</a:t>
            </a:r>
          </a:p>
          <a:p/>
          <a:p>
            <a:r>
              <a:t>Article XII of the Confession of Faith says the judgment stands over every person "both now and in the last day." Wesley preached this doctrine as the reason the offer of grace is urgent, and the church still does. A Methodist hears it as the ground for repentance and as the assurance that the works of love Jesus names in Matthew 25 are seen and remembered by the Judge.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calls God "the Almighty," and this question asks what that title contains. The catechism answers from the second sentence of Article I of the Confession of Faith: "He is infinite in power, wisdom, justice, goodness and love." Article I of the Articles of Religion has "of infinite power, wisdom, and goodness"; the Confession adds justice and love, and the catechism keeps all five.</a:t>
            </a:r>
          </a:p>
          <a:p/>
          <a:p>
            <a:r>
              <a:t>Infinite in power is the word of Job after his trial: "I know that you are able to do all things, and that no purpose can be restrained from you" (Job 42:2). Jeremiah prays it in a besieged city, "nothing is too difficult for you" (Jeremiah 32:17), and Gabriel says it to Mary, "nothing will be impossible with God" (Luke 1:37). Jesus applies it to salvation itself: "With men this is impossible, but with God all things are possible" (Matthew 19:26). Infinite in wisdom rests on Job 12:13, "With him are wisdom and might; he possesses counsel and understanding," and on Isaiah 55:9, where God's thoughts are as far above ours as the heavens are above the earth. Paul ends his longest argument with it: "Oh, the depth of the riches and of the wisdom and of the knowledge of God!" (Romans 11:33).</a:t>
            </a:r>
          </a:p>
          <a:p/>
          <a:p>
            <a:r>
              <a:t>Infinite in justice comes from the psalmist's picture of God's throne: "Righteousness and justice are the foundation of your throne" (Psalm 89:14), and from the promise that God will bring about justice for his chosen ones who cry out to him day and night (Luke 18:7). Infinite in goodness is the opening of Psalm 107: "Give thanks to the LORD, for he is good, for his kindness endures forever." Infinite in love is the last word. John writes it flatly: "God is love" (1 John 4:8), and then defines it: “In this is love, not that we have loved God, but that he loved us and sent his Son as the propitiation for our sins” (1 John 4:10). Paul shows where that love was proved: "while we were still sinners, Christ died for us" (Romans 5:8).</a:t>
            </a:r>
          </a:p>
          <a:p/>
          <a:p>
            <a:r>
              <a:t>Wesley taught that God's love governs how his other attributes are exercised toward sinners. A Methodist facing illness or loss can rest on a God whose power is unlimited and whose use of that power is always wise, just, good, and loving. The doxology of Romans 16:27, "to the only wise God, through Jesus Christ, to whom be glory forever," names that same God and fits the end of any prayer.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creed confesses God as "maker of heaven and earth," and this question asks how God stands toward what he has made. The catechism answers with three titles from Article I of the Confession of Faith, which names God as "Creator, Sovereign and Preserver of all things visible and invisible." Article I of the Articles of Religion says the same, calling God "the maker and preserver of all things, both visible and invisible." Both standards teach that God's work with creation continued after the sixth day.</a:t>
            </a:r>
          </a:p>
          <a:p/>
          <a:p>
            <a:r>
              <a:t>Creator is the teaching of the first chapter of the Bible, where "In the beginning God created the heavens and the earth" (Genesis 1:1), and where God speaks each part of the world into being and pronounces it good, until at the end "God saw all that he had made, and behold, it was very good" (Genesis 1:31). Isaiah stresses that no one helped: “I am the LORD, who does all things, who stretches out the heavens by myself, who beats out the earth: who was with me?” (Isaiah 44:24). The elders in heaven sing that "by your will they existed and were created" (Revelation 4:11).</a:t>
            </a:r>
          </a:p>
          <a:p/>
          <a:p>
            <a:r>
              <a:t>Sovereign means that the Creator remains Lord over what he made. Moses tells Israel to "take it to heart that the LORD is God in heaven above and on the land beneath; there is no other" (Deuteronomy 4:39), and Solomon prays at the dedication of the temple that "there is nothing like you as God in heaven above and upon the land beneath" (1 Kings 8:23). Paul told the Athenians that the God who made the world is "Lord of heaven and earth" (Acts 17:24). Even human planning falls under this rule: "A man's heart devises his way, but the LORD directs his steps" (Proverbs 16:9). Preserver means that God keeps his creation in being from moment to moment. Nehemiah prays that God made "the heavens, the heavens of the heavens, and all their host" and adds, "you give life to all of them" (Nehemiah 9:6).</a:t>
            </a:r>
          </a:p>
          <a:p/>
          <a:p>
            <a:r>
              <a:t>A Methodist lives inside this doctrine every day. The same God who set his splendor upon the heavens (Psalm 8:1) directs the steps of a farmer and a child, and Paul's promise follows from it: "all things work together for good for those who love God, for those who are called according to his purpose" (Romans 8:28). Grace before a meal and thanksgiving at harvest are the ordinary ways the church confesses God as Preserver.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5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5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5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6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6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69.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0.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7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2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2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3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3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4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4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4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4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9.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5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53.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7863840"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TEACHING SLIDES</a:t>
            </a:r>
          </a:p>
        </p:txBody>
      </p:sp>
      <p:sp>
        <p:nvSpPr>
          <p:cNvPr id="5" name="TextBox 4"/>
          <p:cNvSpPr txBox="1"/>
          <p:nvPr/>
        </p:nvSpPr>
        <p:spPr>
          <a:xfrm>
            <a:off x="731520" y="1463040"/>
            <a:ext cx="7863840" cy="2926080"/>
          </a:xfrm>
          <a:prstGeom prst="rect">
            <a:avLst/>
          </a:prstGeom>
          <a:noFill/>
        </p:spPr>
        <p:txBody>
          <a:bodyPr wrap="square" anchor="ctr" lIns="0" rIns="0" tIns="0" bIns="0">
            <a:spAutoFit/>
          </a:bodyPr>
          <a:lstStyle/>
          <a:p>
            <a:pPr algn="l">
              <a:lnSpc>
                <a:spcPct val="105000"/>
              </a:lnSpc>
            </a:pPr>
            <a:r>
              <a:rPr sz="5000" b="0" i="0">
                <a:solidFill>
                  <a:srgbClr val="FFFFFF"/>
                </a:solidFill>
                <a:latin typeface="Garamond"/>
              </a:rPr>
              <a:t>Ecumenical Affirmations</a:t>
            </a:r>
          </a:p>
        </p:txBody>
      </p:sp>
      <p:sp>
        <p:nvSpPr>
          <p:cNvPr id="6" name="TextBox 5"/>
          <p:cNvSpPr txBox="1"/>
          <p:nvPr/>
        </p:nvSpPr>
        <p:spPr>
          <a:xfrm>
            <a:off x="731520" y="4754880"/>
            <a:ext cx="7863840" cy="91440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Questions 1 to 36</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CATECHISM FOR THE GLOBAL METHODIST CHURCH</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mystery of the Trinity?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 you believe in the church?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 believe in one, holy, catholic, and apostolic church.</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548640" y="1005840"/>
            <a:ext cx="3091632"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believe in one holy catholic and apostolic church.</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27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Ephesians 4:4-6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4 </a:t>
            </a:r>
            <a:r>
              <a:rPr sz="3200" b="0" i="0">
                <a:solidFill>
                  <a:srgbClr val="171512"/>
                </a:solidFill>
                <a:latin typeface="Garamond"/>
              </a:rPr>
              <a:t>One body and one spirit, just as also you were called in one hope of your calling. </a:t>
            </a:r>
            <a:r>
              <a:rPr sz="1600" b="1" i="0">
                <a:solidFill>
                  <a:srgbClr val="B8811A"/>
                </a:solidFill>
                <a:latin typeface="Garamond"/>
              </a:rPr>
              <a:t>5 </a:t>
            </a:r>
            <a:r>
              <a:rPr sz="3200" b="0" i="0">
                <a:solidFill>
                  <a:srgbClr val="171512"/>
                </a:solidFill>
                <a:latin typeface="Garamond"/>
              </a:rPr>
              <a:t>One Lord, one faith, one baptism. </a:t>
            </a:r>
            <a:r>
              <a:rPr sz="1600" b="1" i="0">
                <a:solidFill>
                  <a:srgbClr val="B8811A"/>
                </a:solidFill>
                <a:latin typeface="Garamond"/>
              </a:rPr>
              <a:t>6 </a:t>
            </a:r>
            <a:r>
              <a:rPr sz="3200" b="0" i="0">
                <a:solidFill>
                  <a:srgbClr val="171512"/>
                </a:solidFill>
                <a:latin typeface="Garamond"/>
              </a:rPr>
              <a:t>One God and father of all, the one who is over all and through all and in all.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10:16</a:t>
            </a:r>
          </a:p>
          <a:p>
            <a:pPr algn="l">
              <a:lnSpc>
                <a:spcPct val="105000"/>
              </a:lnSpc>
              <a:spcBef>
                <a:spcPts val="600"/>
              </a:spcBef>
            </a:pPr>
            <a:r>
              <a:rPr sz="1600" b="0" i="0">
                <a:solidFill>
                  <a:srgbClr val="FFFFFF"/>
                </a:solidFill>
                <a:latin typeface="Calibri"/>
              </a:rPr>
              <a:t>1 Corinthians 12:12-13</a:t>
            </a:r>
          </a:p>
          <a:p>
            <a:pPr algn="l">
              <a:lnSpc>
                <a:spcPct val="105000"/>
              </a:lnSpc>
              <a:spcBef>
                <a:spcPts val="600"/>
              </a:spcBef>
            </a:pPr>
            <a:r>
              <a:rPr sz="1600" b="0" i="0">
                <a:solidFill>
                  <a:srgbClr val="FFFFFF"/>
                </a:solidFill>
                <a:latin typeface="Calibri"/>
              </a:rPr>
              <a:t>Ephesians 5:25-27</a:t>
            </a:r>
          </a:p>
          <a:p>
            <a:pPr algn="l">
              <a:lnSpc>
                <a:spcPct val="105000"/>
              </a:lnSpc>
              <a:spcBef>
                <a:spcPts val="600"/>
              </a:spcBef>
            </a:pPr>
            <a:r>
              <a:rPr sz="1600" b="0" i="0">
                <a:solidFill>
                  <a:srgbClr val="FFFFFF"/>
                </a:solidFill>
                <a:latin typeface="Calibri"/>
              </a:rPr>
              <a:t>1 Peter 2:9-10</a:t>
            </a:r>
          </a:p>
          <a:p>
            <a:pPr algn="l">
              <a:lnSpc>
                <a:spcPct val="105000"/>
              </a:lnSpc>
              <a:spcBef>
                <a:spcPts val="600"/>
              </a:spcBef>
            </a:pPr>
            <a:r>
              <a:rPr sz="1600" b="0" i="0">
                <a:solidFill>
                  <a:srgbClr val="FFFFFF"/>
                </a:solidFill>
                <a:latin typeface="Calibri"/>
              </a:rPr>
              <a:t>Revelation 5:9-10</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28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Who constitutes the church?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Who constitutes the church?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Christian church is the community of all true believers under the Lordship of Christ.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1:2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 </a:t>
            </a:r>
            <a:r>
              <a:rPr sz="3200" b="0" i="0">
                <a:solidFill>
                  <a:srgbClr val="171512"/>
                </a:solidFill>
                <a:latin typeface="Garamond"/>
              </a:rPr>
              <a:t>to the assembly of God sanctified in Christ Jesus, that is in Corinth, to those called as holy ones together with all who call on the name of our Lord Jesus Christ in every place of theirs and ours.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28:19-20</a:t>
            </a:r>
          </a:p>
          <a:p>
            <a:pPr algn="l">
              <a:lnSpc>
                <a:spcPct val="105000"/>
              </a:lnSpc>
              <a:spcBef>
                <a:spcPts val="600"/>
              </a:spcBef>
            </a:pPr>
            <a:r>
              <a:rPr sz="1600" b="0" i="0">
                <a:solidFill>
                  <a:srgbClr val="FFFFFF"/>
                </a:solidFill>
                <a:latin typeface="Calibri"/>
              </a:rPr>
              <a:t>Ephesians 2:11-22</a:t>
            </a:r>
          </a:p>
          <a:p>
            <a:pPr algn="l">
              <a:lnSpc>
                <a:spcPct val="105000"/>
              </a:lnSpc>
              <a:spcBef>
                <a:spcPts val="600"/>
              </a:spcBef>
            </a:pPr>
            <a:r>
              <a:rPr sz="1600" b="0" i="0">
                <a:solidFill>
                  <a:srgbClr val="FFFFFF"/>
                </a:solidFill>
                <a:latin typeface="Calibri"/>
              </a:rPr>
              <a:t>Revelation 7:9-10</a:t>
            </a:r>
          </a:p>
          <a:p>
            <a:pPr algn="l">
              <a:lnSpc>
                <a:spcPct val="105000"/>
              </a:lnSpc>
              <a:spcBef>
                <a:spcPts val="600"/>
              </a:spcBef>
            </a:pPr>
            <a:r>
              <a:rPr sz="1600" b="0" i="0">
                <a:solidFill>
                  <a:srgbClr val="FFFFFF"/>
                </a:solidFill>
                <a:latin typeface="Calibri"/>
              </a:rPr>
              <a:t>Confession of Faith, Article V</a:t>
            </a:r>
          </a:p>
          <a:p>
            <a:pPr algn="l">
              <a:lnSpc>
                <a:spcPct val="105000"/>
              </a:lnSpc>
              <a:spcBef>
                <a:spcPts val="600"/>
              </a:spcBef>
            </a:pPr>
            <a:r>
              <a:rPr sz="1600" b="0" i="0">
                <a:solidFill>
                  <a:srgbClr val="FFFFFF"/>
                </a:solidFill>
                <a:latin typeface="Calibri"/>
              </a:rPr>
              <a:t>1 Corinthians 1:2-3</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 The Church</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We believe the Christian Church is the community of all true believers under the Lordship of Christ.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28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29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church?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church?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is the redemptive fellowship in which the Word of God is preached by those divinely called, and the sacraments are duly administered according to Christ's own appointment.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Acts 2:42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42 </a:t>
            </a:r>
            <a:r>
              <a:rPr sz="3200" b="0" i="0">
                <a:solidFill>
                  <a:srgbClr val="171512"/>
                </a:solidFill>
                <a:latin typeface="Garamond"/>
              </a:rPr>
              <a:t>They were continuing in the apostles' teaching and in the fellowship, in the breaking of the bread and in the prayers.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Jeremiah 1:5</a:t>
            </a:r>
          </a:p>
          <a:p>
            <a:pPr algn="l">
              <a:lnSpc>
                <a:spcPct val="105000"/>
              </a:lnSpc>
              <a:spcBef>
                <a:spcPts val="600"/>
              </a:spcBef>
            </a:pPr>
            <a:r>
              <a:rPr sz="1600" b="0" i="0">
                <a:solidFill>
                  <a:srgbClr val="FFFFFF"/>
                </a:solidFill>
                <a:latin typeface="Calibri"/>
              </a:rPr>
              <a:t>1 Corinthians 11:23-27</a:t>
            </a:r>
          </a:p>
          <a:p>
            <a:pPr algn="l">
              <a:lnSpc>
                <a:spcPct val="105000"/>
              </a:lnSpc>
              <a:spcBef>
                <a:spcPts val="600"/>
              </a:spcBef>
            </a:pPr>
            <a:r>
              <a:rPr sz="1600" b="0" i="0">
                <a:solidFill>
                  <a:srgbClr val="FFFFFF"/>
                </a:solidFill>
                <a:latin typeface="Calibri"/>
              </a:rPr>
              <a:t>Confession of Faith, Article V</a:t>
            </a:r>
          </a:p>
          <a:p>
            <a:pPr algn="l">
              <a:lnSpc>
                <a:spcPct val="105000"/>
              </a:lnSpc>
              <a:spcBef>
                <a:spcPts val="600"/>
              </a:spcBef>
            </a:pPr>
            <a:r>
              <a:rPr sz="1600" b="0" i="0">
                <a:solidFill>
                  <a:srgbClr val="FFFFFF"/>
                </a:solidFill>
                <a:latin typeface="Calibri"/>
              </a:rPr>
              <a:t>Acts 2:41-47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mystery of the Trinity?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is Father, Son, and Holy Spirit, distinct but inseparable, eternally one in essence and power.</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 The Church</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It is the redemptive fellowship in which the Word of God is preached by men divinely called, and the sacraments are duly administered according to Christ’s own appointment.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29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30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Why does the church exist?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Why does the church exist?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Under the discipline of the Holy Spirit the church exists for the maintenance of worship, the edification of believers, and the redemption of the world.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Ephesians 4:11-12</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11 </a:t>
            </a:r>
            <a:r>
              <a:rPr sz="2700" b="0" i="0">
                <a:solidFill>
                  <a:srgbClr val="171512"/>
                </a:solidFill>
                <a:latin typeface="Garamond"/>
              </a:rPr>
              <a:t>And he himself gave some as apostles, some as prophets, some as evangelists, and some as shepherds and teachers. </a:t>
            </a:r>
            <a:r>
              <a:rPr sz="1300" b="1" i="0">
                <a:solidFill>
                  <a:srgbClr val="B8811A"/>
                </a:solidFill>
                <a:latin typeface="Garamond"/>
              </a:rPr>
              <a:t>12 </a:t>
            </a:r>
            <a:r>
              <a:rPr sz="2700" b="0" i="0">
                <a:solidFill>
                  <a:srgbClr val="171512"/>
                </a:solidFill>
                <a:latin typeface="Garamond"/>
              </a:rPr>
              <a:t>For the equipping of the saints for the work of ministry, for the building up of the body of Christ.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1 Corinthians 12:27-28</a:t>
            </a:r>
          </a:p>
          <a:p>
            <a:pPr algn="l">
              <a:lnSpc>
                <a:spcPct val="105000"/>
              </a:lnSpc>
              <a:spcBef>
                <a:spcPts val="600"/>
              </a:spcBef>
            </a:pPr>
            <a:r>
              <a:rPr sz="1600" b="0" i="0">
                <a:solidFill>
                  <a:srgbClr val="FFFFFF"/>
                </a:solidFill>
                <a:latin typeface="Calibri"/>
              </a:rPr>
              <a:t>1 Corinthians 14:12</a:t>
            </a:r>
          </a:p>
          <a:p>
            <a:pPr algn="l">
              <a:lnSpc>
                <a:spcPct val="105000"/>
              </a:lnSpc>
              <a:spcBef>
                <a:spcPts val="600"/>
              </a:spcBef>
            </a:pPr>
            <a:r>
              <a:rPr sz="1600" b="0" i="0">
                <a:solidFill>
                  <a:srgbClr val="FFFFFF"/>
                </a:solidFill>
                <a:latin typeface="Calibri"/>
              </a:rPr>
              <a:t>Galatians 6:1-2, 6-10</a:t>
            </a:r>
          </a:p>
          <a:p>
            <a:pPr algn="l">
              <a:lnSpc>
                <a:spcPct val="105000"/>
              </a:lnSpc>
              <a:spcBef>
                <a:spcPts val="600"/>
              </a:spcBef>
            </a:pPr>
            <a:r>
              <a:rPr sz="1600" b="0" i="0">
                <a:solidFill>
                  <a:srgbClr val="FFFFFF"/>
                </a:solidFill>
                <a:latin typeface="Calibri"/>
              </a:rPr>
              <a:t>Hebrews 3:12-14</a:t>
            </a:r>
          </a:p>
          <a:p>
            <a:pPr algn="l">
              <a:lnSpc>
                <a:spcPct val="105000"/>
              </a:lnSpc>
              <a:spcBef>
                <a:spcPts val="600"/>
              </a:spcBef>
            </a:pPr>
            <a:r>
              <a:rPr sz="1600" b="0" i="0">
                <a:solidFill>
                  <a:srgbClr val="FFFFFF"/>
                </a:solidFill>
                <a:latin typeface="Calibri"/>
              </a:rPr>
              <a:t>Hebrews 10:23-25</a:t>
            </a:r>
          </a:p>
          <a:p>
            <a:pPr algn="l">
              <a:lnSpc>
                <a:spcPct val="105000"/>
              </a:lnSpc>
              <a:spcBef>
                <a:spcPts val="600"/>
              </a:spcBef>
            </a:pPr>
            <a:r>
              <a:rPr sz="1600" b="0" i="0">
                <a:solidFill>
                  <a:srgbClr val="FFFFFF"/>
                </a:solidFill>
                <a:latin typeface="Calibri"/>
              </a:rPr>
              <a:t>Confession of Faith, Article V</a:t>
            </a:r>
          </a:p>
          <a:p>
            <a:pPr algn="l">
              <a:lnSpc>
                <a:spcPct val="105000"/>
              </a:lnSpc>
              <a:spcBef>
                <a:spcPts val="600"/>
              </a:spcBef>
            </a:pPr>
            <a:r>
              <a:rPr sz="1600" b="0" i="0">
                <a:solidFill>
                  <a:srgbClr val="FFFFFF"/>
                </a:solidFill>
                <a:latin typeface="Calibri"/>
              </a:rPr>
              <a:t>Ephesians 4:11-16</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 The Church</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Under the discipline of the Holy Spirit the Church exists for the maintenance of worship, the edification of believers and the redemption of the world.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30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31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it right and good to worship our creator and redeemer?</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it right and good to worship our creator and redeemer?</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It is our duty and privilege to bow in adoration, humility, and dedication in the presence of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Psalm 95:6-7</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6 </a:t>
            </a:r>
            <a:r>
              <a:rPr sz="3200" b="0" i="0">
                <a:solidFill>
                  <a:srgbClr val="171512"/>
                </a:solidFill>
                <a:latin typeface="Garamond"/>
              </a:rPr>
              <a:t>Come, let us bow down and bend the knee; let us bless before the LORD our maker. </a:t>
            </a:r>
            <a:r>
              <a:rPr sz="1600" b="1" i="0">
                <a:solidFill>
                  <a:srgbClr val="B8811A"/>
                </a:solidFill>
                <a:latin typeface="Garamond"/>
              </a:rPr>
              <a:t>7 </a:t>
            </a:r>
            <a:r>
              <a:rPr sz="3200" b="0" i="0">
                <a:solidFill>
                  <a:srgbClr val="171512"/>
                </a:solidFill>
                <a:latin typeface="Garamond"/>
              </a:rPr>
              <a:t>For he is our God, and we are the people of his pasturing and the flock of his hand. Today, if you hear his voice,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92:1-2</a:t>
            </a:r>
          </a:p>
          <a:p>
            <a:pPr algn="l">
              <a:lnSpc>
                <a:spcPct val="105000"/>
              </a:lnSpc>
              <a:spcBef>
                <a:spcPts val="600"/>
              </a:spcBef>
            </a:pPr>
            <a:r>
              <a:rPr sz="1600" b="0" i="0">
                <a:solidFill>
                  <a:srgbClr val="FFFFFF"/>
                </a:solidFill>
                <a:latin typeface="Calibri"/>
              </a:rPr>
              <a:t>Psalm 103:1-5</a:t>
            </a:r>
          </a:p>
          <a:p>
            <a:pPr algn="l">
              <a:lnSpc>
                <a:spcPct val="105000"/>
              </a:lnSpc>
              <a:spcBef>
                <a:spcPts val="600"/>
              </a:spcBef>
            </a:pPr>
            <a:r>
              <a:rPr sz="1600" b="0" i="0">
                <a:solidFill>
                  <a:srgbClr val="FFFFFF"/>
                </a:solidFill>
                <a:latin typeface="Calibri"/>
              </a:rPr>
              <a:t>Psalm 107:1</a:t>
            </a:r>
          </a:p>
          <a:p>
            <a:pPr algn="l">
              <a:lnSpc>
                <a:spcPct val="105000"/>
              </a:lnSpc>
              <a:spcBef>
                <a:spcPts val="600"/>
              </a:spcBef>
            </a:pPr>
            <a:r>
              <a:rPr sz="1600" b="0" i="0">
                <a:solidFill>
                  <a:srgbClr val="FFFFFF"/>
                </a:solidFill>
                <a:latin typeface="Calibri"/>
              </a:rPr>
              <a:t>Philippians 2:9-11</a:t>
            </a:r>
          </a:p>
          <a:p>
            <a:pPr algn="l">
              <a:lnSpc>
                <a:spcPct val="105000"/>
              </a:lnSpc>
              <a:spcBef>
                <a:spcPts val="600"/>
              </a:spcBef>
            </a:pPr>
            <a:r>
              <a:rPr sz="1600" b="0" i="0">
                <a:solidFill>
                  <a:srgbClr val="FFFFFF"/>
                </a:solidFill>
                <a:latin typeface="Calibri"/>
              </a:rPr>
              <a:t>Revelation 4:11</a:t>
            </a:r>
          </a:p>
          <a:p>
            <a:pPr algn="l">
              <a:lnSpc>
                <a:spcPct val="105000"/>
              </a:lnSpc>
              <a:spcBef>
                <a:spcPts val="600"/>
              </a:spcBef>
            </a:pPr>
            <a:r>
              <a:rPr sz="1600" b="0" i="0">
                <a:solidFill>
                  <a:srgbClr val="FFFFFF"/>
                </a:solidFill>
                <a:latin typeface="Calibri"/>
              </a:rPr>
              <a:t>Revelation 5:9-14</a:t>
            </a:r>
          </a:p>
          <a:p>
            <a:pPr algn="l">
              <a:lnSpc>
                <a:spcPct val="105000"/>
              </a:lnSpc>
              <a:spcBef>
                <a:spcPts val="600"/>
              </a:spcBef>
            </a:pPr>
            <a:r>
              <a:rPr sz="1600" b="0" i="0">
                <a:solidFill>
                  <a:srgbClr val="FFFFFF"/>
                </a:solidFill>
                <a:latin typeface="Calibri"/>
              </a:rPr>
              <a:t>Confession of Faith, Article XIII</a:t>
            </a:r>
          </a:p>
          <a:p>
            <a:pPr algn="l">
              <a:lnSpc>
                <a:spcPct val="105000"/>
              </a:lnSpc>
              <a:spcBef>
                <a:spcPts val="600"/>
              </a:spcBef>
            </a:pPr>
            <a:r>
              <a:rPr sz="1600" b="0" i="0">
                <a:solidFill>
                  <a:srgbClr val="FFFFFF"/>
                </a:solidFill>
                <a:latin typeface="Calibri"/>
              </a:rPr>
              <a:t>Psalm 95:1-7</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XIII: Public Worship</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divine worship is the duty and privilege of man who, in the presence of God, bows in adoration, humility and dedication.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32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Why is worship essential to the life of the church?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Galatians 4:4-6</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4 </a:t>
            </a:r>
            <a:r>
              <a:rPr sz="2700" b="0" i="0">
                <a:solidFill>
                  <a:srgbClr val="171512"/>
                </a:solidFill>
                <a:latin typeface="Garamond"/>
              </a:rPr>
              <a:t>But when the fullness of time had come, God sent forth his Son, born of a woman, born under the law. </a:t>
            </a:r>
            <a:r>
              <a:rPr sz="1300" b="1" i="0">
                <a:solidFill>
                  <a:srgbClr val="B8811A"/>
                </a:solidFill>
                <a:latin typeface="Garamond"/>
              </a:rPr>
              <a:t>5 </a:t>
            </a:r>
            <a:r>
              <a:rPr sz="2700" b="0" i="0">
                <a:solidFill>
                  <a:srgbClr val="171512"/>
                </a:solidFill>
                <a:latin typeface="Garamond"/>
              </a:rPr>
              <a:t>To redeem those who were under the law, so that we might receive adoption as sons. </a:t>
            </a:r>
            <a:r>
              <a:rPr sz="1300" b="1" i="0">
                <a:solidFill>
                  <a:srgbClr val="B8811A"/>
                </a:solidFill>
                <a:latin typeface="Garamond"/>
              </a:rPr>
              <a:t>6 </a:t>
            </a:r>
            <a:r>
              <a:rPr sz="2700" b="0" i="0">
                <a:solidFill>
                  <a:srgbClr val="171512"/>
                </a:solidFill>
                <a:latin typeface="Garamond"/>
              </a:rPr>
              <a:t>And because you are sons, God has sent the Spirit of his Son into our hearts, crying, 'Abba! Father!'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3:21-22</a:t>
            </a:r>
          </a:p>
          <a:p>
            <a:pPr algn="l">
              <a:lnSpc>
                <a:spcPct val="105000"/>
              </a:lnSpc>
              <a:spcBef>
                <a:spcPts val="600"/>
              </a:spcBef>
            </a:pPr>
            <a:r>
              <a:rPr sz="1600" b="0" i="0">
                <a:solidFill>
                  <a:srgbClr val="FFFFFF"/>
                </a:solidFill>
                <a:latin typeface="Calibri"/>
              </a:rPr>
              <a:t>John 15:26</a:t>
            </a:r>
          </a:p>
          <a:p>
            <a:pPr algn="l">
              <a:lnSpc>
                <a:spcPct val="105000"/>
              </a:lnSpc>
              <a:spcBef>
                <a:spcPts val="600"/>
              </a:spcBef>
            </a:pPr>
            <a:r>
              <a:rPr sz="1600" b="0" i="0">
                <a:solidFill>
                  <a:srgbClr val="FFFFFF"/>
                </a:solidFill>
                <a:latin typeface="Calibri"/>
              </a:rPr>
              <a:t>Acts 2:33</a:t>
            </a:r>
          </a:p>
          <a:p>
            <a:pPr algn="l">
              <a:lnSpc>
                <a:spcPct val="105000"/>
              </a:lnSpc>
              <a:spcBef>
                <a:spcPts val="600"/>
              </a:spcBef>
            </a:pPr>
            <a:r>
              <a:rPr sz="1600" b="0" i="0">
                <a:solidFill>
                  <a:srgbClr val="FFFFFF"/>
                </a:solidFill>
                <a:latin typeface="Calibri"/>
              </a:rPr>
              <a:t>Romans 8:9-11</a:t>
            </a:r>
          </a:p>
          <a:p>
            <a:pPr algn="l">
              <a:lnSpc>
                <a:spcPct val="105000"/>
              </a:lnSpc>
              <a:spcBef>
                <a:spcPts val="600"/>
              </a:spcBef>
            </a:pPr>
            <a:r>
              <a:rPr sz="1600" b="0" i="0">
                <a:solidFill>
                  <a:srgbClr val="FFFFFF"/>
                </a:solidFill>
                <a:latin typeface="Calibri"/>
              </a:rPr>
              <a:t>2 Corinthians 13:13-14</a:t>
            </a:r>
          </a:p>
          <a:p>
            <a:pPr algn="l">
              <a:lnSpc>
                <a:spcPct val="105000"/>
              </a:lnSpc>
              <a:spcBef>
                <a:spcPts val="600"/>
              </a:spcBef>
            </a:pPr>
            <a:r>
              <a:rPr sz="1600" b="0" i="0">
                <a:solidFill>
                  <a:srgbClr val="FFFFFF"/>
                </a:solidFill>
                <a:latin typeface="Calibri"/>
              </a:rPr>
              <a:t>Ephesians 2:18</a:t>
            </a:r>
          </a:p>
          <a:p>
            <a:pPr algn="l">
              <a:lnSpc>
                <a:spcPct val="105000"/>
              </a:lnSpc>
              <a:spcBef>
                <a:spcPts val="600"/>
              </a:spcBef>
            </a:pPr>
            <a:r>
              <a:rPr sz="1600" b="0" i="0">
                <a:solidFill>
                  <a:srgbClr val="FFFFFF"/>
                </a:solidFill>
                <a:latin typeface="Calibri"/>
              </a:rPr>
              <a:t>Titus 3:4-6</a:t>
            </a:r>
          </a:p>
          <a:p>
            <a:pPr algn="l">
              <a:lnSpc>
                <a:spcPct val="105000"/>
              </a:lnSpc>
              <a:spcBef>
                <a:spcPts val="600"/>
              </a:spcBef>
            </a:pPr>
            <a:r>
              <a:rPr sz="1600" b="0" i="0">
                <a:solidFill>
                  <a:srgbClr val="FFFFFF"/>
                </a:solidFill>
                <a:latin typeface="Calibri"/>
              </a:rPr>
              <a:t>Hebrews 9:14</a:t>
            </a:r>
          </a:p>
          <a:p>
            <a:pPr algn="l">
              <a:lnSpc>
                <a:spcPct val="105000"/>
              </a:lnSpc>
              <a:spcBef>
                <a:spcPts val="600"/>
              </a:spcBef>
            </a:pPr>
            <a:r>
              <a:rPr sz="1600" b="0" i="0">
                <a:solidFill>
                  <a:srgbClr val="FFFFFF"/>
                </a:solidFill>
                <a:latin typeface="Calibri"/>
              </a:rPr>
              <a:t>1 Peter 1:2</a:t>
            </a:r>
          </a:p>
          <a:p>
            <a:pPr algn="l">
              <a:lnSpc>
                <a:spcPct val="105000"/>
              </a:lnSpc>
              <a:spcBef>
                <a:spcPts val="600"/>
              </a:spcBef>
            </a:pPr>
            <a:r>
              <a:rPr sz="1600" b="0" i="0">
                <a:solidFill>
                  <a:srgbClr val="FFFFFF"/>
                </a:solidFill>
                <a:latin typeface="Calibri"/>
              </a:rPr>
              <a:t>Confession of Faith, Article 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Why is worship essential to the life of the church?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assembling of the people of God for worship is necessary to Christian fellowship and spiritual growth.</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Hebrews 10:24-25</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24 </a:t>
            </a:r>
            <a:r>
              <a:rPr sz="2700" b="0" i="0">
                <a:solidFill>
                  <a:srgbClr val="171512"/>
                </a:solidFill>
                <a:latin typeface="Garamond"/>
              </a:rPr>
              <a:t>And let us consider how to stir up one another to love and good works, </a:t>
            </a:r>
            <a:r>
              <a:rPr sz="1300" b="1" i="0">
                <a:solidFill>
                  <a:srgbClr val="B8811A"/>
                </a:solidFill>
                <a:latin typeface="Garamond"/>
              </a:rPr>
              <a:t>25 </a:t>
            </a:r>
            <a:r>
              <a:rPr sz="2700" b="0" i="0">
                <a:solidFill>
                  <a:srgbClr val="171512"/>
                </a:solidFill>
                <a:latin typeface="Garamond"/>
              </a:rPr>
              <a:t>not neglecting to meet together, as is the habit of some, but encouraging one another, and all the more as you see the Day drawing near.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Acts 2:41-47, 4:31</a:t>
            </a:r>
          </a:p>
          <a:p>
            <a:pPr algn="l">
              <a:lnSpc>
                <a:spcPct val="105000"/>
              </a:lnSpc>
              <a:spcBef>
                <a:spcPts val="600"/>
              </a:spcBef>
            </a:pPr>
            <a:r>
              <a:rPr sz="1600" b="0" i="0">
                <a:solidFill>
                  <a:srgbClr val="FFFFFF"/>
                </a:solidFill>
                <a:latin typeface="Calibri"/>
              </a:rPr>
              <a:t>Romans 1:11-12</a:t>
            </a:r>
          </a:p>
          <a:p>
            <a:pPr algn="l">
              <a:lnSpc>
                <a:spcPct val="105000"/>
              </a:lnSpc>
              <a:spcBef>
                <a:spcPts val="600"/>
              </a:spcBef>
            </a:pPr>
            <a:r>
              <a:rPr sz="1600" b="0" i="0">
                <a:solidFill>
                  <a:srgbClr val="FFFFFF"/>
                </a:solidFill>
                <a:latin typeface="Calibri"/>
              </a:rPr>
              <a:t>Confession of Faith, Article XIII</a:t>
            </a:r>
          </a:p>
          <a:p>
            <a:pPr algn="l">
              <a:lnSpc>
                <a:spcPct val="105000"/>
              </a:lnSpc>
              <a:spcBef>
                <a:spcPts val="600"/>
              </a:spcBef>
            </a:pPr>
            <a:r>
              <a:rPr sz="1600" b="0" i="0">
                <a:solidFill>
                  <a:srgbClr val="FFFFFF"/>
                </a:solidFill>
                <a:latin typeface="Calibri"/>
              </a:rPr>
              <a:t>Hebrews 10:23-25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XIII: Public Worship</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divine worship is essential to the life of the Church, and that the assembling of the people of God for such worship is necessary to Christian fellowship and spiritual growth.</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33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 you believe that there is but one baptism?</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 you believe that there is but one baptism?</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 acknowledge one baptism for the forgiveness of sins.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548640" y="1005840"/>
            <a:ext cx="4588446"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acknowledge one baptism for the forgiveness of sins.</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33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Ephesians 4:5</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5 </a:t>
            </a:r>
            <a:r>
              <a:rPr sz="4000" b="0" i="0">
                <a:solidFill>
                  <a:srgbClr val="171512"/>
                </a:solidFill>
                <a:latin typeface="Garamond"/>
              </a:rPr>
              <a:t>One Lord, one faith, one baptism.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Ephesians 4:4-6</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34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baptism?</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baptism?</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Baptism signifies entrance into the household of faith and is a symbol of repentance and inner cleansing from sin, a representation of the new birth in Christ Jesus, and a mark of Christian discipleship.</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Acts 2:38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38 </a:t>
            </a:r>
            <a:r>
              <a:rPr sz="3200" b="0" i="0">
                <a:solidFill>
                  <a:srgbClr val="171512"/>
                </a:solidFill>
                <a:latin typeface="Garamond"/>
              </a:rPr>
              <a:t>And Peter said to them, 'Repent and be baptized, every one of you, in the name of Jesus Christ for the forgiveness of your sins, and you will receive the gift of the Holy Spirit.'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Romans 6:1-5</a:t>
            </a:r>
          </a:p>
          <a:p>
            <a:pPr algn="l">
              <a:lnSpc>
                <a:spcPct val="105000"/>
              </a:lnSpc>
              <a:spcBef>
                <a:spcPts val="600"/>
              </a:spcBef>
            </a:pPr>
            <a:r>
              <a:rPr sz="1600" b="0" i="0">
                <a:solidFill>
                  <a:srgbClr val="FFFFFF"/>
                </a:solidFill>
                <a:latin typeface="Calibri"/>
              </a:rPr>
              <a:t>1 Corinthians 12:12-13</a:t>
            </a:r>
          </a:p>
          <a:p>
            <a:pPr algn="l">
              <a:lnSpc>
                <a:spcPct val="105000"/>
              </a:lnSpc>
              <a:spcBef>
                <a:spcPts val="600"/>
              </a:spcBef>
            </a:pPr>
            <a:r>
              <a:rPr sz="1600" b="0" i="0">
                <a:solidFill>
                  <a:srgbClr val="FFFFFF"/>
                </a:solidFill>
                <a:latin typeface="Calibri"/>
              </a:rPr>
              <a:t>Galatians 3:27-28</a:t>
            </a:r>
          </a:p>
          <a:p>
            <a:pPr algn="l">
              <a:lnSpc>
                <a:spcPct val="105000"/>
              </a:lnSpc>
              <a:spcBef>
                <a:spcPts val="600"/>
              </a:spcBef>
            </a:pPr>
            <a:r>
              <a:rPr sz="1600" b="0" i="0">
                <a:solidFill>
                  <a:srgbClr val="FFFFFF"/>
                </a:solidFill>
                <a:latin typeface="Calibri"/>
              </a:rPr>
              <a:t>Colossians 2:11-14</a:t>
            </a:r>
          </a:p>
          <a:p>
            <a:pPr algn="l">
              <a:lnSpc>
                <a:spcPct val="105000"/>
              </a:lnSpc>
              <a:spcBef>
                <a:spcPts val="600"/>
              </a:spcBef>
            </a:pPr>
            <a:r>
              <a:rPr sz="1600" b="0" i="0">
                <a:solidFill>
                  <a:srgbClr val="FFFFFF"/>
                </a:solidFill>
                <a:latin typeface="Calibri"/>
              </a:rPr>
              <a:t>Hebrews 10:19-22</a:t>
            </a:r>
          </a:p>
          <a:p>
            <a:pPr algn="l">
              <a:lnSpc>
                <a:spcPct val="105000"/>
              </a:lnSpc>
              <a:spcBef>
                <a:spcPts val="600"/>
              </a:spcBef>
            </a:pPr>
            <a:r>
              <a:rPr sz="1600" b="0" i="0">
                <a:solidFill>
                  <a:srgbClr val="FFFFFF"/>
                </a:solidFill>
                <a:latin typeface="Calibri"/>
              </a:rPr>
              <a:t>Confession of Faith, Article VI</a:t>
            </a:r>
          </a:p>
          <a:p>
            <a:pPr algn="l">
              <a:lnSpc>
                <a:spcPct val="105000"/>
              </a:lnSpc>
              <a:spcBef>
                <a:spcPts val="600"/>
              </a:spcBef>
            </a:pPr>
            <a:r>
              <a:rPr sz="1600" b="0" i="0">
                <a:solidFill>
                  <a:srgbClr val="FFFFFF"/>
                </a:solidFill>
                <a:latin typeface="Calibri"/>
              </a:rPr>
              <a:t>Acts 2:37-39</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 God</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the one God reveals himself as the Trinity: Father, Son and Holy Spirit, distinct but inseparable, eternally one in essence and power.</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VI: The Sacraments</a:t>
            </a:r>
          </a:p>
          <a:p>
            <a:pPr algn="l">
              <a:lnSpc>
                <a:spcPct val="125000"/>
              </a:lnSpc>
              <a:spcBef>
                <a:spcPts val="1400"/>
              </a:spcBef>
            </a:pPr>
            <a:r>
              <a:rPr sz="2600" b="0" i="0">
                <a:solidFill>
                  <a:srgbClr val="171512"/>
                </a:solidFill>
                <a:latin typeface="Garamond"/>
              </a:rPr>
              <a:t/>
            </a:r>
            <a:r>
              <a:rPr sz="2800" b="0" i="0">
                <a:solidFill>
                  <a:srgbClr val="171512"/>
                </a:solidFill>
                <a:latin typeface="Garamond"/>
              </a:rPr>
              <a:t>We believe Baptism signifies entrance into the household of faith, and is a symbol of repentance and inner cleansing from sin, a representation of the new birth in Christ Jesus and a mark of Christian discipleship.</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35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our greatest hope?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our greatest hope?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We look for the resurrection of the dead, and the life of the world to come.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548640" y="1005840"/>
            <a:ext cx="3091632"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look for the resurrection of the dead, and the life of the world to come. Amen.</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35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11:25-26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25 </a:t>
            </a:r>
            <a:r>
              <a:rPr sz="3200" b="0" i="0">
                <a:solidFill>
                  <a:srgbClr val="171512"/>
                </a:solidFill>
                <a:latin typeface="Garamond"/>
              </a:rPr>
              <a:t>Jesus said to her, "I am the resurrection and the life. The one who trusts in me, even if he dies, will live." </a:t>
            </a:r>
            <a:r>
              <a:rPr sz="1600" b="1" i="0">
                <a:solidFill>
                  <a:srgbClr val="B8811A"/>
                </a:solidFill>
                <a:latin typeface="Garamond"/>
              </a:rPr>
              <a:t>26 </a:t>
            </a:r>
            <a:r>
              <a:rPr sz="3200" b="0" i="0">
                <a:solidFill>
                  <a:srgbClr val="171512"/>
                </a:solidFill>
                <a:latin typeface="Garamond"/>
              </a:rPr>
              <a:t>And everyone who lives and trusts in me will never die into the age. Do you believe this?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6:39-40</a:t>
            </a:r>
          </a:p>
          <a:p>
            <a:pPr algn="l">
              <a:lnSpc>
                <a:spcPct val="105000"/>
              </a:lnSpc>
              <a:spcBef>
                <a:spcPts val="600"/>
              </a:spcBef>
            </a:pPr>
            <a:r>
              <a:rPr sz="1600" b="0" i="0">
                <a:solidFill>
                  <a:srgbClr val="FFFFFF"/>
                </a:solidFill>
                <a:latin typeface="Calibri"/>
              </a:rPr>
              <a:t>Romans 6:5-8</a:t>
            </a:r>
          </a:p>
          <a:p>
            <a:pPr algn="l">
              <a:lnSpc>
                <a:spcPct val="105000"/>
              </a:lnSpc>
              <a:spcBef>
                <a:spcPts val="600"/>
              </a:spcBef>
            </a:pPr>
            <a:r>
              <a:rPr sz="1600" b="0" i="0">
                <a:solidFill>
                  <a:srgbClr val="FFFFFF"/>
                </a:solidFill>
                <a:latin typeface="Calibri"/>
              </a:rPr>
              <a:t>Romans 8:22-23</a:t>
            </a:r>
          </a:p>
          <a:p>
            <a:pPr algn="l">
              <a:lnSpc>
                <a:spcPct val="105000"/>
              </a:lnSpc>
              <a:spcBef>
                <a:spcPts val="600"/>
              </a:spcBef>
            </a:pPr>
            <a:r>
              <a:rPr sz="1600" b="0" i="0">
                <a:solidFill>
                  <a:srgbClr val="FFFFFF"/>
                </a:solidFill>
                <a:latin typeface="Calibri"/>
              </a:rPr>
              <a:t>1 Corinthians 15:20-23, 50-55</a:t>
            </a:r>
          </a:p>
          <a:p>
            <a:pPr algn="l">
              <a:lnSpc>
                <a:spcPct val="105000"/>
              </a:lnSpc>
              <a:spcBef>
                <a:spcPts val="600"/>
              </a:spcBef>
            </a:pPr>
            <a:r>
              <a:rPr sz="1600" b="0" i="0">
                <a:solidFill>
                  <a:srgbClr val="FFFFFF"/>
                </a:solidFill>
                <a:latin typeface="Calibri"/>
              </a:rPr>
              <a:t>Philippians 3:10-12, 20-21</a:t>
            </a:r>
          </a:p>
          <a:p>
            <a:pPr algn="l">
              <a:lnSpc>
                <a:spcPct val="105000"/>
              </a:lnSpc>
              <a:spcBef>
                <a:spcPts val="600"/>
              </a:spcBef>
            </a:pPr>
            <a:r>
              <a:rPr sz="1600" b="0" i="0">
                <a:solidFill>
                  <a:srgbClr val="FFFFFF"/>
                </a:solidFill>
                <a:latin typeface="Calibri"/>
              </a:rPr>
              <a:t>1 Thessalonians 4:13-18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36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are the two ultimate outcomes facing humanity?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36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are the two ultimate outcomes facing humanity?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righteous rise to eternal life and the wicked to eternal condemnation.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5:28-29</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28 </a:t>
            </a:r>
            <a:r>
              <a:rPr sz="2700" b="0" i="0">
                <a:solidFill>
                  <a:srgbClr val="171512"/>
                </a:solidFill>
                <a:latin typeface="Garamond"/>
              </a:rPr>
              <a:t>Do not marvel at this, because an hour is coming in which all who are in the tombs will hear his voice. </a:t>
            </a:r>
            <a:r>
              <a:rPr sz="1300" b="1" i="0">
                <a:solidFill>
                  <a:srgbClr val="B8811A"/>
                </a:solidFill>
                <a:latin typeface="Garamond"/>
              </a:rPr>
              <a:t>29 </a:t>
            </a:r>
            <a:r>
              <a:rPr sz="2700" b="0" i="0">
                <a:solidFill>
                  <a:srgbClr val="171512"/>
                </a:solidFill>
                <a:latin typeface="Garamond"/>
              </a:rPr>
              <a:t>And those who have done good will come out to the resurrection of life, and those who have done evil to the resurrection of judgment.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13:24-30, 36-43</a:t>
            </a:r>
          </a:p>
          <a:p>
            <a:pPr algn="l">
              <a:lnSpc>
                <a:spcPct val="105000"/>
              </a:lnSpc>
              <a:spcBef>
                <a:spcPts val="600"/>
              </a:spcBef>
            </a:pPr>
            <a:r>
              <a:rPr sz="1600" b="0" i="0">
                <a:solidFill>
                  <a:srgbClr val="FFFFFF"/>
                </a:solidFill>
                <a:latin typeface="Calibri"/>
              </a:rPr>
              <a:t>Matthew 25:31-46</a:t>
            </a:r>
          </a:p>
          <a:p>
            <a:pPr algn="l">
              <a:lnSpc>
                <a:spcPct val="105000"/>
              </a:lnSpc>
              <a:spcBef>
                <a:spcPts val="600"/>
              </a:spcBef>
            </a:pPr>
            <a:r>
              <a:rPr sz="1600" b="0" i="0">
                <a:solidFill>
                  <a:srgbClr val="FFFFFF"/>
                </a:solidFill>
                <a:latin typeface="Calibri"/>
              </a:rPr>
              <a:t>Revelation 20:11-15</a:t>
            </a:r>
          </a:p>
          <a:p>
            <a:pPr algn="l">
              <a:lnSpc>
                <a:spcPct val="105000"/>
              </a:lnSpc>
              <a:spcBef>
                <a:spcPts val="600"/>
              </a:spcBef>
            </a:pPr>
            <a:r>
              <a:rPr sz="1600" b="0" i="0">
                <a:solidFill>
                  <a:srgbClr val="FFFFFF"/>
                </a:solidFill>
                <a:latin typeface="Calibri"/>
              </a:rPr>
              <a:t>Revelation 21:1-8</a:t>
            </a:r>
          </a:p>
          <a:p>
            <a:pPr algn="l">
              <a:lnSpc>
                <a:spcPct val="105000"/>
              </a:lnSpc>
              <a:spcBef>
                <a:spcPts val="600"/>
              </a:spcBef>
            </a:pPr>
            <a:r>
              <a:rPr sz="1600" b="0" i="0">
                <a:solidFill>
                  <a:srgbClr val="FFFFFF"/>
                </a:solidFill>
                <a:latin typeface="Calibri"/>
              </a:rPr>
              <a:t>Revelation 22:1-5</a:t>
            </a:r>
          </a:p>
          <a:p>
            <a:pPr algn="l">
              <a:lnSpc>
                <a:spcPct val="105000"/>
              </a:lnSpc>
              <a:spcBef>
                <a:spcPts val="600"/>
              </a:spcBef>
            </a:pPr>
            <a:r>
              <a:rPr sz="1600" b="0" i="0">
                <a:solidFill>
                  <a:srgbClr val="FFFFFF"/>
                </a:solidFill>
                <a:latin typeface="Calibri"/>
              </a:rPr>
              <a:t>Confession of Faith, Article XII</a:t>
            </a:r>
          </a:p>
          <a:p>
            <a:pPr algn="l">
              <a:lnSpc>
                <a:spcPct val="105000"/>
              </a:lnSpc>
              <a:spcBef>
                <a:spcPts val="600"/>
              </a:spcBef>
            </a:pPr>
            <a:r>
              <a:rPr sz="1600" b="0" i="0">
                <a:solidFill>
                  <a:srgbClr val="FFFFFF"/>
                </a:solidFill>
                <a:latin typeface="Calibri"/>
              </a:rPr>
              <a:t>John 5:25-29</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XII: The Judgment and the Future State</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We believe in the resurrection of the dead; the righteous to life eternal and the wicked to endless condemnation.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36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4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is God Almighty?</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is God Almighty?</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is infinite in power, wisdom, justice, goodness, and love.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Jeremiah 32:17</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17 </a:t>
            </a:r>
            <a:r>
              <a:rPr sz="3200" b="0" i="0">
                <a:solidFill>
                  <a:srgbClr val="171512"/>
                </a:solidFill>
                <a:latin typeface="Garamond"/>
              </a:rPr>
              <a:t>Ah, Lord GOD, behold, you have made the heavens and the earth by your great power and by your outstretched arm; nothing is too difficult for you.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Job 12:13</a:t>
            </a:r>
          </a:p>
          <a:p>
            <a:pPr algn="l">
              <a:lnSpc>
                <a:spcPct val="105000"/>
              </a:lnSpc>
              <a:spcBef>
                <a:spcPts val="600"/>
              </a:spcBef>
            </a:pPr>
            <a:r>
              <a:rPr sz="1600" b="0" i="0">
                <a:solidFill>
                  <a:srgbClr val="FFFFFF"/>
                </a:solidFill>
                <a:latin typeface="Calibri"/>
              </a:rPr>
              <a:t>Job 42:2</a:t>
            </a:r>
          </a:p>
          <a:p>
            <a:pPr algn="l">
              <a:lnSpc>
                <a:spcPct val="105000"/>
              </a:lnSpc>
              <a:spcBef>
                <a:spcPts val="600"/>
              </a:spcBef>
            </a:pPr>
            <a:r>
              <a:rPr sz="1600" b="0" i="0">
                <a:solidFill>
                  <a:srgbClr val="FFFFFF"/>
                </a:solidFill>
                <a:latin typeface="Calibri"/>
              </a:rPr>
              <a:t>Psalm 89:14</a:t>
            </a:r>
          </a:p>
          <a:p>
            <a:pPr algn="l">
              <a:lnSpc>
                <a:spcPct val="105000"/>
              </a:lnSpc>
              <a:spcBef>
                <a:spcPts val="600"/>
              </a:spcBef>
            </a:pPr>
            <a:r>
              <a:rPr sz="1600" b="0" i="0">
                <a:solidFill>
                  <a:srgbClr val="FFFFFF"/>
                </a:solidFill>
                <a:latin typeface="Calibri"/>
              </a:rPr>
              <a:t>Psalm 107:1</a:t>
            </a:r>
          </a:p>
          <a:p>
            <a:pPr algn="l">
              <a:lnSpc>
                <a:spcPct val="105000"/>
              </a:lnSpc>
              <a:spcBef>
                <a:spcPts val="600"/>
              </a:spcBef>
            </a:pPr>
            <a:r>
              <a:rPr sz="1600" b="0" i="0">
                <a:solidFill>
                  <a:srgbClr val="FFFFFF"/>
                </a:solidFill>
                <a:latin typeface="Calibri"/>
              </a:rPr>
              <a:t>Isaiah 55:9</a:t>
            </a:r>
          </a:p>
          <a:p>
            <a:pPr algn="l">
              <a:lnSpc>
                <a:spcPct val="105000"/>
              </a:lnSpc>
              <a:spcBef>
                <a:spcPts val="600"/>
              </a:spcBef>
            </a:pPr>
            <a:r>
              <a:rPr sz="1600" b="0" i="0">
                <a:solidFill>
                  <a:srgbClr val="FFFFFF"/>
                </a:solidFill>
                <a:latin typeface="Calibri"/>
              </a:rPr>
              <a:t>Matthew 19:26</a:t>
            </a:r>
          </a:p>
          <a:p>
            <a:pPr algn="l">
              <a:lnSpc>
                <a:spcPct val="105000"/>
              </a:lnSpc>
              <a:spcBef>
                <a:spcPts val="600"/>
              </a:spcBef>
            </a:pPr>
            <a:r>
              <a:rPr sz="1600" b="0" i="0">
                <a:solidFill>
                  <a:srgbClr val="FFFFFF"/>
                </a:solidFill>
                <a:latin typeface="Calibri"/>
              </a:rPr>
              <a:t>Luke 1:37, 18:7</a:t>
            </a:r>
          </a:p>
          <a:p>
            <a:pPr algn="l">
              <a:lnSpc>
                <a:spcPct val="105000"/>
              </a:lnSpc>
              <a:spcBef>
                <a:spcPts val="600"/>
              </a:spcBef>
            </a:pPr>
            <a:r>
              <a:rPr sz="1600" b="0" i="0">
                <a:solidFill>
                  <a:srgbClr val="FFFFFF"/>
                </a:solidFill>
                <a:latin typeface="Calibri"/>
              </a:rPr>
              <a:t>Romans 5:8, 11:33-36, 16:27</a:t>
            </a:r>
          </a:p>
          <a:p>
            <a:pPr algn="l">
              <a:lnSpc>
                <a:spcPct val="105000"/>
              </a:lnSpc>
              <a:spcBef>
                <a:spcPts val="600"/>
              </a:spcBef>
            </a:pPr>
            <a:r>
              <a:rPr sz="1600" b="0" i="0">
                <a:solidFill>
                  <a:srgbClr val="FFFFFF"/>
                </a:solidFill>
                <a:latin typeface="Calibri"/>
              </a:rPr>
              <a:t>1 John 4:7-16</a:t>
            </a:r>
          </a:p>
          <a:p>
            <a:pPr algn="l">
              <a:lnSpc>
                <a:spcPct val="105000"/>
              </a:lnSpc>
              <a:spcBef>
                <a:spcPts val="600"/>
              </a:spcBef>
            </a:pPr>
            <a:r>
              <a:rPr sz="1600" b="0" i="0">
                <a:solidFill>
                  <a:srgbClr val="FFFFFF"/>
                </a:solidFill>
                <a:latin typeface="Calibri"/>
              </a:rPr>
              <a:t>Confession of Faith, Article 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 God</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He is infinite in power, wisdom, justice, goodness and love, and rules with gracious regard for the well-being and salvation of men, to the glory of his name.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5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God's relation to heaven and earth?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God's relation to heaven and earth?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is Creator, Sovereign, and Preserver of all things.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 you believe in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Nehemiah 9:6</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6 </a:t>
            </a:r>
            <a:r>
              <a:rPr sz="2700" b="0" i="0">
                <a:solidFill>
                  <a:srgbClr val="171512"/>
                </a:solidFill>
                <a:latin typeface="Garamond"/>
              </a:rPr>
              <a:t>You are he, the LORD, alone; you made the heavens, the heavens of the heavens, and all their host, the earth and all that is upon it, the seas and all that is in them; and you give life to all of them, and the host of the heavens bows down to you.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Genesis 1:1-31</a:t>
            </a:r>
          </a:p>
          <a:p>
            <a:pPr algn="l">
              <a:lnSpc>
                <a:spcPct val="105000"/>
              </a:lnSpc>
              <a:spcBef>
                <a:spcPts val="600"/>
              </a:spcBef>
            </a:pPr>
            <a:r>
              <a:rPr sz="1600" b="0" i="0">
                <a:solidFill>
                  <a:srgbClr val="FFFFFF"/>
                </a:solidFill>
                <a:latin typeface="Calibri"/>
              </a:rPr>
              <a:t>Deuteronomy 4:39</a:t>
            </a:r>
          </a:p>
          <a:p>
            <a:pPr algn="l">
              <a:lnSpc>
                <a:spcPct val="105000"/>
              </a:lnSpc>
              <a:spcBef>
                <a:spcPts val="600"/>
              </a:spcBef>
            </a:pPr>
            <a:r>
              <a:rPr sz="1600" b="0" i="0">
                <a:solidFill>
                  <a:srgbClr val="FFFFFF"/>
                </a:solidFill>
                <a:latin typeface="Calibri"/>
              </a:rPr>
              <a:t>1 Kings 8:23</a:t>
            </a:r>
          </a:p>
          <a:p>
            <a:pPr algn="l">
              <a:lnSpc>
                <a:spcPct val="105000"/>
              </a:lnSpc>
              <a:spcBef>
                <a:spcPts val="600"/>
              </a:spcBef>
            </a:pPr>
            <a:r>
              <a:rPr sz="1600" b="0" i="0">
                <a:solidFill>
                  <a:srgbClr val="FFFFFF"/>
                </a:solidFill>
                <a:latin typeface="Calibri"/>
              </a:rPr>
              <a:t>Psalm 8:1</a:t>
            </a:r>
          </a:p>
          <a:p>
            <a:pPr algn="l">
              <a:lnSpc>
                <a:spcPct val="105000"/>
              </a:lnSpc>
              <a:spcBef>
                <a:spcPts val="600"/>
              </a:spcBef>
            </a:pPr>
            <a:r>
              <a:rPr sz="1600" b="0" i="0">
                <a:solidFill>
                  <a:srgbClr val="FFFFFF"/>
                </a:solidFill>
                <a:latin typeface="Calibri"/>
              </a:rPr>
              <a:t>Proverbs 16:9</a:t>
            </a:r>
          </a:p>
          <a:p>
            <a:pPr algn="l">
              <a:lnSpc>
                <a:spcPct val="105000"/>
              </a:lnSpc>
              <a:spcBef>
                <a:spcPts val="600"/>
              </a:spcBef>
            </a:pPr>
            <a:r>
              <a:rPr sz="1600" b="0" i="0">
                <a:solidFill>
                  <a:srgbClr val="FFFFFF"/>
                </a:solidFill>
                <a:latin typeface="Calibri"/>
              </a:rPr>
              <a:t>Isaiah 44:24</a:t>
            </a:r>
          </a:p>
          <a:p>
            <a:pPr algn="l">
              <a:lnSpc>
                <a:spcPct val="105000"/>
              </a:lnSpc>
              <a:spcBef>
                <a:spcPts val="600"/>
              </a:spcBef>
            </a:pPr>
            <a:r>
              <a:rPr sz="1600" b="0" i="0">
                <a:solidFill>
                  <a:srgbClr val="FFFFFF"/>
                </a:solidFill>
                <a:latin typeface="Calibri"/>
              </a:rPr>
              <a:t>Acts 17:24</a:t>
            </a:r>
          </a:p>
          <a:p>
            <a:pPr algn="l">
              <a:lnSpc>
                <a:spcPct val="105000"/>
              </a:lnSpc>
              <a:spcBef>
                <a:spcPts val="600"/>
              </a:spcBef>
            </a:pPr>
            <a:r>
              <a:rPr sz="1600" b="0" i="0">
                <a:solidFill>
                  <a:srgbClr val="FFFFFF"/>
                </a:solidFill>
                <a:latin typeface="Calibri"/>
              </a:rPr>
              <a:t>Romans 8:28</a:t>
            </a:r>
          </a:p>
          <a:p>
            <a:pPr algn="l">
              <a:lnSpc>
                <a:spcPct val="105000"/>
              </a:lnSpc>
              <a:spcBef>
                <a:spcPts val="600"/>
              </a:spcBef>
            </a:pPr>
            <a:r>
              <a:rPr sz="1600" b="0" i="0">
                <a:solidFill>
                  <a:srgbClr val="FFFFFF"/>
                </a:solidFill>
                <a:latin typeface="Calibri"/>
              </a:rPr>
              <a:t>Revelation 4:11</a:t>
            </a:r>
          </a:p>
          <a:p>
            <a:pPr algn="l">
              <a:lnSpc>
                <a:spcPct val="105000"/>
              </a:lnSpc>
              <a:spcBef>
                <a:spcPts val="600"/>
              </a:spcBef>
            </a:pPr>
            <a:r>
              <a:rPr sz="1600" b="0" i="0">
                <a:solidFill>
                  <a:srgbClr val="FFFFFF"/>
                </a:solidFill>
                <a:latin typeface="Calibri"/>
              </a:rPr>
              <a:t>Confession of Faith, Article 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ink.png"/>
          <p:cNvPicPr>
            <a:picLocks noChangeAspect="1"/>
          </p:cNvPicPr>
          <p:nvPr/>
        </p:nvPicPr>
        <p:blipFill>
          <a:blip r:embed="rId2"/>
          <a:stretch>
            <a:fillRect/>
          </a:stretch>
        </p:blipFill>
        <p:spPr>
          <a:xfrm>
            <a:off x="8351215" y="1188720"/>
            <a:ext cx="4028476"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 God</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in the one true, holy and living God, Eternal Spirit, who is Creator, Sovereign and Preserver of all things visible and invisible.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5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6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 rule heaven and earth?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 rule heaven and earth?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rules with gracious regard for the well-being and salvation of all, to the glory of his name.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Peter 3:9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9 </a:t>
            </a:r>
            <a:r>
              <a:rPr sz="3200" b="0" i="0">
                <a:solidFill>
                  <a:srgbClr val="171512"/>
                </a:solidFill>
                <a:latin typeface="Garamond"/>
              </a:rPr>
              <a:t>The Lord does not delay the promise, as some count slowness, but has patience toward you, not planning that any should perish but that all should come to repentance.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Exodus 34:6</a:t>
            </a:r>
          </a:p>
          <a:p>
            <a:pPr algn="l">
              <a:lnSpc>
                <a:spcPct val="105000"/>
              </a:lnSpc>
              <a:spcBef>
                <a:spcPts val="600"/>
              </a:spcBef>
            </a:pPr>
            <a:r>
              <a:rPr sz="1600" b="0" i="0">
                <a:solidFill>
                  <a:srgbClr val="FFFFFF"/>
                </a:solidFill>
                <a:latin typeface="Calibri"/>
              </a:rPr>
              <a:t>Psalm 104:31, 116:5</a:t>
            </a:r>
          </a:p>
          <a:p>
            <a:pPr algn="l">
              <a:lnSpc>
                <a:spcPct val="105000"/>
              </a:lnSpc>
              <a:spcBef>
                <a:spcPts val="600"/>
              </a:spcBef>
            </a:pPr>
            <a:r>
              <a:rPr sz="1600" b="0" i="0">
                <a:solidFill>
                  <a:srgbClr val="FFFFFF"/>
                </a:solidFill>
                <a:latin typeface="Calibri"/>
              </a:rPr>
              <a:t>Joel 2:13</a:t>
            </a:r>
          </a:p>
          <a:p>
            <a:pPr algn="l">
              <a:lnSpc>
                <a:spcPct val="105000"/>
              </a:lnSpc>
              <a:spcBef>
                <a:spcPts val="600"/>
              </a:spcBef>
            </a:pPr>
            <a:r>
              <a:rPr sz="1600" b="0" i="0">
                <a:solidFill>
                  <a:srgbClr val="FFFFFF"/>
                </a:solidFill>
                <a:latin typeface="Calibri"/>
              </a:rPr>
              <a:t>Micah 7:18-20</a:t>
            </a:r>
          </a:p>
          <a:p>
            <a:pPr algn="l">
              <a:lnSpc>
                <a:spcPct val="105000"/>
              </a:lnSpc>
              <a:spcBef>
                <a:spcPts val="600"/>
              </a:spcBef>
            </a:pPr>
            <a:r>
              <a:rPr sz="1600" b="0" i="0">
                <a:solidFill>
                  <a:srgbClr val="FFFFFF"/>
                </a:solidFill>
                <a:latin typeface="Calibri"/>
              </a:rPr>
              <a:t>John 3:16</a:t>
            </a:r>
          </a:p>
          <a:p>
            <a:pPr algn="l">
              <a:lnSpc>
                <a:spcPct val="105000"/>
              </a:lnSpc>
              <a:spcBef>
                <a:spcPts val="600"/>
              </a:spcBef>
            </a:pPr>
            <a:r>
              <a:rPr sz="1600" b="0" i="0">
                <a:solidFill>
                  <a:srgbClr val="FFFFFF"/>
                </a:solidFill>
                <a:latin typeface="Calibri"/>
              </a:rPr>
              <a:t>Ephesians 2:4-7</a:t>
            </a:r>
          </a:p>
          <a:p>
            <a:pPr algn="l">
              <a:lnSpc>
                <a:spcPct val="105000"/>
              </a:lnSpc>
              <a:spcBef>
                <a:spcPts val="600"/>
              </a:spcBef>
            </a:pPr>
            <a:r>
              <a:rPr sz="1600" b="0" i="0">
                <a:solidFill>
                  <a:srgbClr val="FFFFFF"/>
                </a:solidFill>
                <a:latin typeface="Calibri"/>
              </a:rPr>
              <a:t>Confession of Faith, Article 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 God</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He is infinite in power, wisdom, justice, goodness and love, and rules with gracious regard for the well-being and salvation of men, to the glory of his name.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7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 you believe in Jesus Christ?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 you believe in Jesus Christ?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 believe in one Lord, Jesus Christ, the only Son of God.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548640" y="1005840"/>
            <a:ext cx="3343612"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believe in one Lord, Jesus Christ, the only Son of God, eternally begotten of the Father, God from God, Light from Light, true God from true God, begotten, not made, of one Being with the Father; through Him all things were made.</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7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8:6</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6 </a:t>
            </a:r>
            <a:r>
              <a:rPr sz="3200" b="0" i="0">
                <a:solidFill>
                  <a:srgbClr val="171512"/>
                </a:solidFill>
                <a:latin typeface="Garamond"/>
              </a:rPr>
              <a:t>yet for us there is one God, the Father, from whom are all things and we exist for him, and one Lord, Jesus Christ, through whom are all things and we exist through him.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Mark 9:7</a:t>
            </a:r>
          </a:p>
          <a:p>
            <a:pPr algn="l">
              <a:lnSpc>
                <a:spcPct val="105000"/>
              </a:lnSpc>
              <a:spcBef>
                <a:spcPts val="600"/>
              </a:spcBef>
            </a:pPr>
            <a:r>
              <a:rPr sz="1600" b="0" i="0">
                <a:solidFill>
                  <a:srgbClr val="FFFFFF"/>
                </a:solidFill>
                <a:latin typeface="Calibri"/>
              </a:rPr>
              <a:t>Matthew 3:17</a:t>
            </a:r>
          </a:p>
          <a:p>
            <a:pPr algn="l">
              <a:lnSpc>
                <a:spcPct val="105000"/>
              </a:lnSpc>
              <a:spcBef>
                <a:spcPts val="600"/>
              </a:spcBef>
            </a:pPr>
            <a:r>
              <a:rPr sz="1600" b="0" i="0">
                <a:solidFill>
                  <a:srgbClr val="FFFFFF"/>
                </a:solidFill>
                <a:latin typeface="Calibri"/>
              </a:rPr>
              <a:t>John 3:16</a:t>
            </a:r>
          </a:p>
          <a:p>
            <a:pPr algn="l">
              <a:lnSpc>
                <a:spcPct val="105000"/>
              </a:lnSpc>
              <a:spcBef>
                <a:spcPts val="600"/>
              </a:spcBef>
            </a:pPr>
            <a:r>
              <a:rPr sz="1600" b="0" i="0">
                <a:solidFill>
                  <a:srgbClr val="FFFFFF"/>
                </a:solidFill>
                <a:latin typeface="Calibri"/>
              </a:rPr>
              <a:t>Acts 2:36</a:t>
            </a:r>
          </a:p>
          <a:p>
            <a:pPr algn="l">
              <a:lnSpc>
                <a:spcPct val="105000"/>
              </a:lnSpc>
              <a:spcBef>
                <a:spcPts val="600"/>
              </a:spcBef>
            </a:pPr>
            <a:r>
              <a:rPr sz="1600" b="0" i="0">
                <a:solidFill>
                  <a:srgbClr val="FFFFFF"/>
                </a:solidFill>
                <a:latin typeface="Calibri"/>
              </a:rPr>
              <a:t>Romans 10:9</a:t>
            </a:r>
          </a:p>
          <a:p>
            <a:pPr algn="l">
              <a:lnSpc>
                <a:spcPct val="105000"/>
              </a:lnSpc>
              <a:spcBef>
                <a:spcPts val="600"/>
              </a:spcBef>
            </a:pPr>
            <a:r>
              <a:rPr sz="1600" b="0" i="0">
                <a:solidFill>
                  <a:srgbClr val="FFFFFF"/>
                </a:solidFill>
                <a:latin typeface="Calibri"/>
              </a:rPr>
              <a:t>Philippians 2:11</a:t>
            </a:r>
          </a:p>
          <a:p>
            <a:pPr algn="l">
              <a:lnSpc>
                <a:spcPct val="105000"/>
              </a:lnSpc>
              <a:spcBef>
                <a:spcPts val="600"/>
              </a:spcBef>
            </a:pPr>
            <a:r>
              <a:rPr sz="1600" b="0" i="0">
                <a:solidFill>
                  <a:srgbClr val="FFFFFF"/>
                </a:solidFill>
                <a:latin typeface="Calibri"/>
              </a:rPr>
              <a:t>Jude 1:4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 you believe in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 believe in God, the Father, the Almighty, maker of heaven and earth, of all that is, seen and unseen.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8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the Son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the Son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The Son is eternally begotten of the Father, God from God, Light from Light, true God from true God, begotten, not made, of one Being with the Father.</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1:1</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 </a:t>
            </a:r>
            <a:r>
              <a:rPr sz="4000" b="0" i="0">
                <a:solidFill>
                  <a:srgbClr val="171512"/>
                </a:solidFill>
                <a:latin typeface="Garamond"/>
              </a:rPr>
              <a:t>In the beginning was the Word, and the Word was with God, and the Word was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10:22</a:t>
            </a:r>
          </a:p>
          <a:p>
            <a:pPr algn="l">
              <a:lnSpc>
                <a:spcPct val="105000"/>
              </a:lnSpc>
              <a:spcBef>
                <a:spcPts val="600"/>
              </a:spcBef>
            </a:pPr>
            <a:r>
              <a:rPr sz="1600" b="0" i="0">
                <a:solidFill>
                  <a:srgbClr val="FFFFFF"/>
                </a:solidFill>
                <a:latin typeface="Calibri"/>
              </a:rPr>
              <a:t>John 8:12</a:t>
            </a:r>
          </a:p>
          <a:p>
            <a:pPr algn="l">
              <a:lnSpc>
                <a:spcPct val="105000"/>
              </a:lnSpc>
              <a:spcBef>
                <a:spcPts val="600"/>
              </a:spcBef>
            </a:pPr>
            <a:r>
              <a:rPr sz="1600" b="0" i="0">
                <a:solidFill>
                  <a:srgbClr val="FFFFFF"/>
                </a:solidFill>
                <a:latin typeface="Calibri"/>
              </a:rPr>
              <a:t>John 10:30</a:t>
            </a:r>
          </a:p>
          <a:p>
            <a:pPr algn="l">
              <a:lnSpc>
                <a:spcPct val="105000"/>
              </a:lnSpc>
              <a:spcBef>
                <a:spcPts val="600"/>
              </a:spcBef>
            </a:pPr>
            <a:r>
              <a:rPr sz="1600" b="0" i="0">
                <a:solidFill>
                  <a:srgbClr val="FFFFFF"/>
                </a:solidFill>
                <a:latin typeface="Calibri"/>
              </a:rPr>
              <a:t>Philippians 2:6</a:t>
            </a:r>
          </a:p>
          <a:p>
            <a:pPr algn="l">
              <a:lnSpc>
                <a:spcPct val="105000"/>
              </a:lnSpc>
              <a:spcBef>
                <a:spcPts val="600"/>
              </a:spcBef>
            </a:pPr>
            <a:r>
              <a:rPr sz="1600" b="0" i="0">
                <a:solidFill>
                  <a:srgbClr val="FFFFFF"/>
                </a:solidFill>
                <a:latin typeface="Calibri"/>
              </a:rPr>
              <a:t>Colossians 1:15, 19</a:t>
            </a:r>
          </a:p>
          <a:p>
            <a:pPr algn="l">
              <a:lnSpc>
                <a:spcPct val="105000"/>
              </a:lnSpc>
              <a:spcBef>
                <a:spcPts val="600"/>
              </a:spcBef>
            </a:pPr>
            <a:r>
              <a:rPr sz="1600" b="0" i="0">
                <a:solidFill>
                  <a:srgbClr val="FFFFFF"/>
                </a:solidFill>
                <a:latin typeface="Calibri"/>
              </a:rPr>
              <a:t>Colossians 2:9</a:t>
            </a:r>
          </a:p>
          <a:p>
            <a:pPr algn="l">
              <a:lnSpc>
                <a:spcPct val="105000"/>
              </a:lnSpc>
              <a:spcBef>
                <a:spcPts val="600"/>
              </a:spcBef>
            </a:pPr>
            <a:r>
              <a:rPr sz="1600" b="0" i="0">
                <a:solidFill>
                  <a:srgbClr val="FFFFFF"/>
                </a:solidFill>
                <a:latin typeface="Calibri"/>
              </a:rPr>
              <a:t>Hebrews 1:1-5</a:t>
            </a:r>
          </a:p>
          <a:p>
            <a:pPr algn="l">
              <a:lnSpc>
                <a:spcPct val="105000"/>
              </a:lnSpc>
              <a:spcBef>
                <a:spcPts val="600"/>
              </a:spcBef>
            </a:pPr>
            <a:r>
              <a:rPr sz="1600" b="0" i="0">
                <a:solidFill>
                  <a:srgbClr val="FFFFFF"/>
                </a:solidFill>
                <a:latin typeface="Calibri"/>
              </a:rPr>
              <a:t>John 1:1, 14, 18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9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What is the Son's role in creation?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What is the Son's role in creation?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Through Him all things were made.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1:3</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3 </a:t>
            </a:r>
            <a:r>
              <a:rPr sz="3200" b="0" i="0">
                <a:solidFill>
                  <a:srgbClr val="171512"/>
                </a:solidFill>
                <a:latin typeface="Garamond"/>
              </a:rPr>
              <a:t>All things came into being through him, and apart from him not one thing came into being that has come into being.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1 Corinthians 8:6</a:t>
            </a:r>
          </a:p>
          <a:p>
            <a:pPr algn="l">
              <a:lnSpc>
                <a:spcPct val="105000"/>
              </a:lnSpc>
              <a:spcBef>
                <a:spcPts val="600"/>
              </a:spcBef>
            </a:pPr>
            <a:r>
              <a:rPr sz="1600" b="0" i="0">
                <a:solidFill>
                  <a:srgbClr val="FFFFFF"/>
                </a:solidFill>
                <a:latin typeface="Calibri"/>
              </a:rPr>
              <a:t>Colossians 1:16-17</a:t>
            </a:r>
          </a:p>
          <a:p>
            <a:pPr algn="l">
              <a:lnSpc>
                <a:spcPct val="105000"/>
              </a:lnSpc>
              <a:spcBef>
                <a:spcPts val="600"/>
              </a:spcBef>
            </a:pPr>
            <a:r>
              <a:rPr sz="1600" b="0" i="0">
                <a:solidFill>
                  <a:srgbClr val="FFFFFF"/>
                </a:solidFill>
                <a:latin typeface="Calibri"/>
              </a:rPr>
              <a:t>Hebrews 1:2</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10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Why did the Son of God become human?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Why did the Son of God become human?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For us and for our salvation.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548640" y="1005840"/>
            <a:ext cx="4475747"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For us and for our salvation He came down from heaven, was incarnate of the Holy Spirit and the Virgin Mary and became truly human.</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10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3:17</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17 </a:t>
            </a:r>
            <a:r>
              <a:rPr sz="3200" b="0" i="0">
                <a:solidFill>
                  <a:srgbClr val="171512"/>
                </a:solidFill>
                <a:latin typeface="Garamond"/>
              </a:rPr>
              <a:t>God did not send the Son into the world to condemn the world, but in order that the world might be saved through him.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14:6</a:t>
            </a:r>
          </a:p>
          <a:p>
            <a:pPr algn="l">
              <a:lnSpc>
                <a:spcPct val="105000"/>
              </a:lnSpc>
              <a:spcBef>
                <a:spcPts val="600"/>
              </a:spcBef>
            </a:pPr>
            <a:r>
              <a:rPr sz="1600" b="0" i="0">
                <a:solidFill>
                  <a:srgbClr val="FFFFFF"/>
                </a:solidFill>
                <a:latin typeface="Calibri"/>
              </a:rPr>
              <a:t>Acts 4:12</a:t>
            </a:r>
          </a:p>
          <a:p>
            <a:pPr algn="l">
              <a:lnSpc>
                <a:spcPct val="105000"/>
              </a:lnSpc>
              <a:spcBef>
                <a:spcPts val="600"/>
              </a:spcBef>
            </a:pPr>
            <a:r>
              <a:rPr sz="1600" b="0" i="0">
                <a:solidFill>
                  <a:srgbClr val="FFFFFF"/>
                </a:solidFill>
                <a:latin typeface="Calibri"/>
              </a:rPr>
              <a:t>Acts 16:30-31</a:t>
            </a:r>
          </a:p>
          <a:p>
            <a:pPr algn="l">
              <a:lnSpc>
                <a:spcPct val="105000"/>
              </a:lnSpc>
              <a:spcBef>
                <a:spcPts val="600"/>
              </a:spcBef>
            </a:pPr>
            <a:r>
              <a:rPr sz="1600" b="0" i="0">
                <a:solidFill>
                  <a:srgbClr val="FFFFFF"/>
                </a:solidFill>
                <a:latin typeface="Calibri"/>
              </a:rPr>
              <a:t>Romans 3:21-26</a:t>
            </a:r>
          </a:p>
          <a:p>
            <a:pPr algn="l">
              <a:lnSpc>
                <a:spcPct val="105000"/>
              </a:lnSpc>
              <a:spcBef>
                <a:spcPts val="600"/>
              </a:spcBef>
            </a:pPr>
            <a:r>
              <a:rPr sz="1600" b="0" i="0">
                <a:solidFill>
                  <a:srgbClr val="FFFFFF"/>
                </a:solidFill>
                <a:latin typeface="Calibri"/>
              </a:rPr>
              <a:t>Romans 10:9</a:t>
            </a:r>
          </a:p>
          <a:p>
            <a:pPr algn="l">
              <a:lnSpc>
                <a:spcPct val="105000"/>
              </a:lnSpc>
              <a:spcBef>
                <a:spcPts val="600"/>
              </a:spcBef>
            </a:pPr>
            <a:r>
              <a:rPr sz="1600" b="0" i="0">
                <a:solidFill>
                  <a:srgbClr val="FFFFFF"/>
                </a:solidFill>
                <a:latin typeface="Calibri"/>
              </a:rPr>
              <a:t>Titus 3:6-7</a:t>
            </a:r>
          </a:p>
          <a:p>
            <a:pPr algn="l">
              <a:lnSpc>
                <a:spcPct val="105000"/>
              </a:lnSpc>
              <a:spcBef>
                <a:spcPts val="600"/>
              </a:spcBef>
            </a:pPr>
            <a:r>
              <a:rPr sz="1600" b="0" i="0">
                <a:solidFill>
                  <a:srgbClr val="FFFFFF"/>
                </a:solidFill>
                <a:latin typeface="Calibri"/>
              </a:rPr>
              <a:t>Hebrews 7:25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548640" y="1005840"/>
            <a:ext cx="4588446"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believe in one God, the Father, the Almighty, maker of heaven and earth, of all that is, seen and unseen.</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11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did the Son of God become human?</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did the Son of God become human?</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He came down from heaven, was incarnate of the Holy Spirit and the Virgin Mary and became truly human.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Luke 1:35</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35 </a:t>
            </a:r>
            <a:r>
              <a:rPr sz="3200" b="0" i="0">
                <a:solidFill>
                  <a:srgbClr val="171512"/>
                </a:solidFill>
                <a:latin typeface="Garamond"/>
              </a:rPr>
              <a:t>And answering, the angel said to her, "The Holy Spirit will come upon you, and the power of the Highest will overshadow you; therefore the one being born will be called holy, Son of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1:18</a:t>
            </a:r>
          </a:p>
          <a:p>
            <a:pPr algn="l">
              <a:lnSpc>
                <a:spcPct val="105000"/>
              </a:lnSpc>
              <a:spcBef>
                <a:spcPts val="600"/>
              </a:spcBef>
            </a:pPr>
            <a:r>
              <a:rPr sz="1600" b="0" i="0">
                <a:solidFill>
                  <a:srgbClr val="FFFFFF"/>
                </a:solidFill>
                <a:latin typeface="Calibri"/>
              </a:rPr>
              <a:t>John 1:1-2, 14</a:t>
            </a:r>
          </a:p>
          <a:p>
            <a:pPr algn="l">
              <a:lnSpc>
                <a:spcPct val="105000"/>
              </a:lnSpc>
              <a:spcBef>
                <a:spcPts val="600"/>
              </a:spcBef>
            </a:pPr>
            <a:r>
              <a:rPr sz="1600" b="0" i="0">
                <a:solidFill>
                  <a:srgbClr val="FFFFFF"/>
                </a:solidFill>
                <a:latin typeface="Calibri"/>
              </a:rPr>
              <a:t>Romans 1:3-4</a:t>
            </a:r>
          </a:p>
          <a:p>
            <a:pPr algn="l">
              <a:lnSpc>
                <a:spcPct val="105000"/>
              </a:lnSpc>
              <a:spcBef>
                <a:spcPts val="600"/>
              </a:spcBef>
            </a:pPr>
            <a:r>
              <a:rPr sz="1600" b="0" i="0">
                <a:solidFill>
                  <a:srgbClr val="FFFFFF"/>
                </a:solidFill>
                <a:latin typeface="Calibri"/>
              </a:rPr>
              <a:t>Galatians 4:4</a:t>
            </a:r>
          </a:p>
          <a:p>
            <a:pPr algn="l">
              <a:lnSpc>
                <a:spcPct val="105000"/>
              </a:lnSpc>
              <a:spcBef>
                <a:spcPts val="600"/>
              </a:spcBef>
            </a:pPr>
            <a:r>
              <a:rPr sz="1600" b="0" i="0">
                <a:solidFill>
                  <a:srgbClr val="FFFFFF"/>
                </a:solidFill>
                <a:latin typeface="Calibri"/>
              </a:rPr>
              <a:t>Philippians 2:6-8</a:t>
            </a:r>
          </a:p>
          <a:p>
            <a:pPr algn="l">
              <a:lnSpc>
                <a:spcPct val="105000"/>
              </a:lnSpc>
              <a:spcBef>
                <a:spcPts val="600"/>
              </a:spcBef>
            </a:pPr>
            <a:r>
              <a:rPr sz="1600" b="0" i="0">
                <a:solidFill>
                  <a:srgbClr val="FFFFFF"/>
                </a:solidFill>
                <a:latin typeface="Calibri"/>
              </a:rPr>
              <a:t>1 John 1:1-3, 4:2</a:t>
            </a:r>
          </a:p>
          <a:p>
            <a:pPr algn="l">
              <a:lnSpc>
                <a:spcPct val="105000"/>
              </a:lnSpc>
              <a:spcBef>
                <a:spcPts val="600"/>
              </a:spcBef>
            </a:pPr>
            <a:r>
              <a:rPr sz="1600" b="0" i="0">
                <a:solidFill>
                  <a:srgbClr val="FFFFFF"/>
                </a:solidFill>
                <a:latin typeface="Calibri"/>
              </a:rPr>
              <a:t>Luke 1:30-35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12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Who is Jesus Christ?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Who is Jesus Christ?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Son of God and our Lord Jesus Christ are one person in whom the divine and human natures are perfectly and inseparably united.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1:14</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14 </a:t>
            </a:r>
            <a:r>
              <a:rPr sz="3200" b="0" i="0">
                <a:solidFill>
                  <a:srgbClr val="171512"/>
                </a:solidFill>
                <a:latin typeface="Garamond"/>
              </a:rPr>
              <a:t>And the Word became flesh and dwelt among us; we have seen his glory, the glory as of the unique one from the father, full of grace and truth.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Isaiah 9:6</a:t>
            </a:r>
          </a:p>
          <a:p>
            <a:pPr algn="l">
              <a:lnSpc>
                <a:spcPct val="105000"/>
              </a:lnSpc>
              <a:spcBef>
                <a:spcPts val="600"/>
              </a:spcBef>
            </a:pPr>
            <a:r>
              <a:rPr sz="1600" b="0" i="0">
                <a:solidFill>
                  <a:srgbClr val="FFFFFF"/>
                </a:solidFill>
                <a:latin typeface="Calibri"/>
              </a:rPr>
              <a:t>Matthew 1:20-23</a:t>
            </a:r>
          </a:p>
          <a:p>
            <a:pPr algn="l">
              <a:lnSpc>
                <a:spcPct val="105000"/>
              </a:lnSpc>
              <a:spcBef>
                <a:spcPts val="600"/>
              </a:spcBef>
            </a:pPr>
            <a:r>
              <a:rPr sz="1600" b="0" i="0">
                <a:solidFill>
                  <a:srgbClr val="FFFFFF"/>
                </a:solidFill>
                <a:latin typeface="Calibri"/>
              </a:rPr>
              <a:t>Romans 1:3-4</a:t>
            </a:r>
          </a:p>
          <a:p>
            <a:pPr algn="l">
              <a:lnSpc>
                <a:spcPct val="105000"/>
              </a:lnSpc>
              <a:spcBef>
                <a:spcPts val="600"/>
              </a:spcBef>
            </a:pPr>
            <a:r>
              <a:rPr sz="1600" b="0" i="0">
                <a:solidFill>
                  <a:srgbClr val="FFFFFF"/>
                </a:solidFill>
                <a:latin typeface="Calibri"/>
              </a:rPr>
              <a:t>Colossians 1:15-20</a:t>
            </a:r>
          </a:p>
          <a:p>
            <a:pPr algn="l">
              <a:lnSpc>
                <a:spcPct val="105000"/>
              </a:lnSpc>
              <a:spcBef>
                <a:spcPts val="600"/>
              </a:spcBef>
            </a:pPr>
            <a:r>
              <a:rPr sz="1600" b="0" i="0">
                <a:solidFill>
                  <a:srgbClr val="FFFFFF"/>
                </a:solidFill>
                <a:latin typeface="Calibri"/>
              </a:rPr>
              <a:t>1 Timothy 3:16</a:t>
            </a:r>
          </a:p>
          <a:p>
            <a:pPr algn="l">
              <a:lnSpc>
                <a:spcPct val="105000"/>
              </a:lnSpc>
              <a:spcBef>
                <a:spcPts val="600"/>
              </a:spcBef>
            </a:pPr>
            <a:r>
              <a:rPr sz="1600" b="0" i="0">
                <a:solidFill>
                  <a:srgbClr val="FFFFFF"/>
                </a:solidFill>
                <a:latin typeface="Calibri"/>
              </a:rPr>
              <a:t>Hebrews 1:1-3</a:t>
            </a:r>
          </a:p>
          <a:p>
            <a:pPr algn="l">
              <a:lnSpc>
                <a:spcPct val="105000"/>
              </a:lnSpc>
              <a:spcBef>
                <a:spcPts val="600"/>
              </a:spcBef>
            </a:pPr>
            <a:r>
              <a:rPr sz="1600" b="0" i="0">
                <a:solidFill>
                  <a:srgbClr val="FFFFFF"/>
                </a:solidFill>
                <a:latin typeface="Calibri"/>
              </a:rPr>
              <a:t>Confession of Faith, Article II</a:t>
            </a:r>
          </a:p>
          <a:p>
            <a:pPr algn="l">
              <a:lnSpc>
                <a:spcPct val="105000"/>
              </a:lnSpc>
              <a:spcBef>
                <a:spcPts val="600"/>
              </a:spcBef>
            </a:pPr>
            <a:r>
              <a:rPr sz="1600" b="0" i="0">
                <a:solidFill>
                  <a:srgbClr val="FFFFFF"/>
                </a:solidFill>
                <a:latin typeface="Calibri"/>
              </a:rPr>
              <a:t>John 1:14, 14:9-11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ink.png"/>
          <p:cNvPicPr>
            <a:picLocks noChangeAspect="1"/>
          </p:cNvPicPr>
          <p:nvPr/>
        </p:nvPicPr>
        <p:blipFill>
          <a:blip r:embed="rId2"/>
          <a:stretch>
            <a:fillRect/>
          </a:stretch>
        </p:blipFill>
        <p:spPr>
          <a:xfrm>
            <a:off x="8351215" y="1188720"/>
            <a:ext cx="400050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II: Jesus Christ</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in Jesus Christ, truly God and truly man, in whom the divine and human natures are perfectly and inseparably united.</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13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God reconcile us in Christ?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God reconcile us in Christ?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reconciles us to himself through the death of Christ upon the cross.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548640" y="1005840"/>
            <a:ext cx="4460098"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For our sake He was crucified under Pontius Pilate; He suffered death and was buried. On the third day He rose again in accordance with the Scriptures; He ascended into heaven and is seated at the right hand of the Father. He will come again in glory to judge the living and the dead, and His kingdom will have no end.</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13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Genesis 1:1</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 </a:t>
            </a:r>
            <a:r>
              <a:rPr sz="4000" b="0" i="0">
                <a:solidFill>
                  <a:srgbClr val="171512"/>
                </a:solidFill>
                <a:latin typeface="Garamond"/>
              </a:rPr>
              <a:t>In the beginning God created the heavens and the earth.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Genesis 17:1</a:t>
            </a:r>
          </a:p>
          <a:p>
            <a:pPr algn="l">
              <a:lnSpc>
                <a:spcPct val="105000"/>
              </a:lnSpc>
              <a:spcBef>
                <a:spcPts val="600"/>
              </a:spcBef>
            </a:pPr>
            <a:r>
              <a:rPr sz="1600" b="0" i="0">
                <a:solidFill>
                  <a:srgbClr val="FFFFFF"/>
                </a:solidFill>
                <a:latin typeface="Calibri"/>
              </a:rPr>
              <a:t>Joshua 2:11</a:t>
            </a:r>
          </a:p>
          <a:p>
            <a:pPr algn="l">
              <a:lnSpc>
                <a:spcPct val="105000"/>
              </a:lnSpc>
              <a:spcBef>
                <a:spcPts val="600"/>
              </a:spcBef>
            </a:pPr>
            <a:r>
              <a:rPr sz="1600" b="0" i="0">
                <a:solidFill>
                  <a:srgbClr val="FFFFFF"/>
                </a:solidFill>
                <a:latin typeface="Calibri"/>
              </a:rPr>
              <a:t>Psalm 8:3-8</a:t>
            </a:r>
          </a:p>
          <a:p>
            <a:pPr algn="l">
              <a:lnSpc>
                <a:spcPct val="105000"/>
              </a:lnSpc>
              <a:spcBef>
                <a:spcPts val="600"/>
              </a:spcBef>
            </a:pPr>
            <a:r>
              <a:rPr sz="1600" b="0" i="0">
                <a:solidFill>
                  <a:srgbClr val="FFFFFF"/>
                </a:solidFill>
                <a:latin typeface="Calibri"/>
              </a:rPr>
              <a:t>Isaiah 42:5</a:t>
            </a:r>
          </a:p>
          <a:p>
            <a:pPr algn="l">
              <a:lnSpc>
                <a:spcPct val="105000"/>
              </a:lnSpc>
              <a:spcBef>
                <a:spcPts val="600"/>
              </a:spcBef>
            </a:pPr>
            <a:r>
              <a:rPr sz="1600" b="0" i="0">
                <a:solidFill>
                  <a:srgbClr val="FFFFFF"/>
                </a:solidFill>
                <a:latin typeface="Calibri"/>
              </a:rPr>
              <a:t>1 Corinthians 8:6</a:t>
            </a:r>
          </a:p>
          <a:p>
            <a:pPr algn="l">
              <a:lnSpc>
                <a:spcPct val="105000"/>
              </a:lnSpc>
              <a:spcBef>
                <a:spcPts val="600"/>
              </a:spcBef>
            </a:pPr>
            <a:r>
              <a:rPr sz="1600" b="0" i="0">
                <a:solidFill>
                  <a:srgbClr val="FFFFFF"/>
                </a:solidFill>
                <a:latin typeface="Calibri"/>
              </a:rPr>
              <a:t>Ephesians 4:6</a:t>
            </a:r>
          </a:p>
          <a:p>
            <a:pPr algn="l">
              <a:lnSpc>
                <a:spcPct val="105000"/>
              </a:lnSpc>
              <a:spcBef>
                <a:spcPts val="600"/>
              </a:spcBef>
            </a:pPr>
            <a:r>
              <a:rPr sz="1600" b="0" i="0">
                <a:solidFill>
                  <a:srgbClr val="FFFFFF"/>
                </a:solidFill>
                <a:latin typeface="Calibri"/>
              </a:rPr>
              <a:t>Hebrews 1:5</a:t>
            </a:r>
          </a:p>
          <a:p>
            <a:pPr algn="l">
              <a:lnSpc>
                <a:spcPct val="105000"/>
              </a:lnSpc>
              <a:spcBef>
                <a:spcPts val="600"/>
              </a:spcBef>
            </a:pPr>
            <a:r>
              <a:rPr sz="1600" b="0" i="0">
                <a:solidFill>
                  <a:srgbClr val="FFFFFF"/>
                </a:solidFill>
                <a:latin typeface="Calibri"/>
              </a:rPr>
              <a:t>Revelation 4:11</a:t>
            </a:r>
          </a:p>
          <a:p>
            <a:pPr algn="l">
              <a:lnSpc>
                <a:spcPct val="105000"/>
              </a:lnSpc>
              <a:spcBef>
                <a:spcPts val="600"/>
              </a:spcBef>
            </a:pPr>
            <a:r>
              <a:rPr sz="1600" b="0" i="0">
                <a:solidFill>
                  <a:srgbClr val="FFFFFF"/>
                </a:solidFill>
                <a:latin typeface="Calibri"/>
              </a:rPr>
              <a:t>Confession of Faith, Article I</a:t>
            </a:r>
          </a:p>
          <a:p>
            <a:pPr algn="l">
              <a:lnSpc>
                <a:spcPct val="105000"/>
              </a:lnSpc>
              <a:spcBef>
                <a:spcPts val="600"/>
              </a:spcBef>
            </a:pPr>
            <a:r>
              <a:rPr sz="1600" b="0" i="0">
                <a:solidFill>
                  <a:srgbClr val="FFFFFF"/>
                </a:solidFill>
                <a:latin typeface="Calibri"/>
              </a:rPr>
              <a:t>Genesis 1:1-31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5:10</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10 </a:t>
            </a:r>
            <a:r>
              <a:rPr sz="3200" b="0" i="0">
                <a:solidFill>
                  <a:srgbClr val="171512"/>
                </a:solidFill>
                <a:latin typeface="Garamond"/>
              </a:rPr>
              <a:t>For if while we were enemies we were reconciled to God through the death of his Son, much more, having been reconciled, we will be saved by his life.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27:26, 50, 59-60</a:t>
            </a:r>
          </a:p>
          <a:p>
            <a:pPr algn="l">
              <a:lnSpc>
                <a:spcPct val="105000"/>
              </a:lnSpc>
              <a:spcBef>
                <a:spcPts val="600"/>
              </a:spcBef>
            </a:pPr>
            <a:r>
              <a:rPr sz="1600" b="0" i="0">
                <a:solidFill>
                  <a:srgbClr val="FFFFFF"/>
                </a:solidFill>
                <a:latin typeface="Calibri"/>
              </a:rPr>
              <a:t>Mark 15:15, 37, 45-46</a:t>
            </a:r>
          </a:p>
          <a:p>
            <a:pPr algn="l">
              <a:lnSpc>
                <a:spcPct val="105000"/>
              </a:lnSpc>
              <a:spcBef>
                <a:spcPts val="600"/>
              </a:spcBef>
            </a:pPr>
            <a:r>
              <a:rPr sz="1600" b="0" i="0">
                <a:solidFill>
                  <a:srgbClr val="FFFFFF"/>
                </a:solidFill>
                <a:latin typeface="Calibri"/>
              </a:rPr>
              <a:t>Luke 23:23-25, 46, 53</a:t>
            </a:r>
          </a:p>
          <a:p>
            <a:pPr algn="l">
              <a:lnSpc>
                <a:spcPct val="105000"/>
              </a:lnSpc>
              <a:spcBef>
                <a:spcPts val="600"/>
              </a:spcBef>
            </a:pPr>
            <a:r>
              <a:rPr sz="1600" b="0" i="0">
                <a:solidFill>
                  <a:srgbClr val="FFFFFF"/>
                </a:solidFill>
                <a:latin typeface="Calibri"/>
              </a:rPr>
              <a:t>John 19:16, 30, 33-34, 38-42</a:t>
            </a:r>
          </a:p>
          <a:p>
            <a:pPr algn="l">
              <a:lnSpc>
                <a:spcPct val="105000"/>
              </a:lnSpc>
              <a:spcBef>
                <a:spcPts val="600"/>
              </a:spcBef>
            </a:pPr>
            <a:r>
              <a:rPr sz="1600" b="0" i="0">
                <a:solidFill>
                  <a:srgbClr val="FFFFFF"/>
                </a:solidFill>
                <a:latin typeface="Calibri"/>
              </a:rPr>
              <a:t>Romans 3:21-26</a:t>
            </a:r>
          </a:p>
          <a:p>
            <a:pPr algn="l">
              <a:lnSpc>
                <a:spcPct val="105000"/>
              </a:lnSpc>
              <a:spcBef>
                <a:spcPts val="600"/>
              </a:spcBef>
            </a:pPr>
            <a:r>
              <a:rPr sz="1600" b="0" i="0">
                <a:solidFill>
                  <a:srgbClr val="FFFFFF"/>
                </a:solidFill>
                <a:latin typeface="Calibri"/>
              </a:rPr>
              <a:t>1 Corinthians 15:3-4</a:t>
            </a:r>
          </a:p>
          <a:p>
            <a:pPr algn="l">
              <a:lnSpc>
                <a:spcPct val="105000"/>
              </a:lnSpc>
              <a:spcBef>
                <a:spcPts val="600"/>
              </a:spcBef>
            </a:pPr>
            <a:r>
              <a:rPr sz="1600" b="0" i="0">
                <a:solidFill>
                  <a:srgbClr val="FFFFFF"/>
                </a:solidFill>
                <a:latin typeface="Calibri"/>
              </a:rPr>
              <a:t>Romans 5:6-11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14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Did Jesus Christ rise bodily from the dead?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Did Jesus Christ rise bodily from the dead?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On the third day He rose again in accordance with the Scriptures.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1 Corinthians 15:3-4</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3 </a:t>
            </a:r>
            <a:r>
              <a:rPr sz="2700" b="0" i="0">
                <a:solidFill>
                  <a:srgbClr val="171512"/>
                </a:solidFill>
                <a:latin typeface="Garamond"/>
              </a:rPr>
              <a:t>For I delivered to you among the first things which I also received, that Christ died for our sins according to the writings, </a:t>
            </a:r>
            <a:r>
              <a:rPr sz="1300" b="1" i="0">
                <a:solidFill>
                  <a:srgbClr val="B8811A"/>
                </a:solidFill>
                <a:latin typeface="Garamond"/>
              </a:rPr>
              <a:t>4 </a:t>
            </a:r>
            <a:r>
              <a:rPr sz="2700" b="0" i="0">
                <a:solidFill>
                  <a:srgbClr val="171512"/>
                </a:solidFill>
                <a:latin typeface="Garamond"/>
              </a:rPr>
              <a:t>and that he was buried, and that he has been raised on the third day according to the writings,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28:1-10</a:t>
            </a:r>
          </a:p>
          <a:p>
            <a:pPr algn="l">
              <a:lnSpc>
                <a:spcPct val="105000"/>
              </a:lnSpc>
              <a:spcBef>
                <a:spcPts val="600"/>
              </a:spcBef>
            </a:pPr>
            <a:r>
              <a:rPr sz="1600" b="0" i="0">
                <a:solidFill>
                  <a:srgbClr val="FFFFFF"/>
                </a:solidFill>
                <a:latin typeface="Calibri"/>
              </a:rPr>
              <a:t>Mark 16:1-8</a:t>
            </a:r>
          </a:p>
          <a:p>
            <a:pPr algn="l">
              <a:lnSpc>
                <a:spcPct val="105000"/>
              </a:lnSpc>
              <a:spcBef>
                <a:spcPts val="600"/>
              </a:spcBef>
            </a:pPr>
            <a:r>
              <a:rPr sz="1600" b="0" i="0">
                <a:solidFill>
                  <a:srgbClr val="FFFFFF"/>
                </a:solidFill>
                <a:latin typeface="Calibri"/>
              </a:rPr>
              <a:t>Luke 24:1-11, 36-43</a:t>
            </a:r>
          </a:p>
          <a:p>
            <a:pPr algn="l">
              <a:lnSpc>
                <a:spcPct val="105000"/>
              </a:lnSpc>
              <a:spcBef>
                <a:spcPts val="600"/>
              </a:spcBef>
            </a:pPr>
            <a:r>
              <a:rPr sz="1600" b="0" i="0">
                <a:solidFill>
                  <a:srgbClr val="FFFFFF"/>
                </a:solidFill>
                <a:latin typeface="Calibri"/>
              </a:rPr>
              <a:t>John 20:1-17, 27</a:t>
            </a:r>
          </a:p>
          <a:p>
            <a:pPr algn="l">
              <a:lnSpc>
                <a:spcPct val="105000"/>
              </a:lnSpc>
              <a:spcBef>
                <a:spcPts val="600"/>
              </a:spcBef>
            </a:pPr>
            <a:r>
              <a:rPr sz="1600" b="0" i="0">
                <a:solidFill>
                  <a:srgbClr val="FFFFFF"/>
                </a:solidFill>
                <a:latin typeface="Calibri"/>
              </a:rPr>
              <a:t>Acts 2:22-36</a:t>
            </a:r>
          </a:p>
          <a:p>
            <a:pPr algn="l">
              <a:lnSpc>
                <a:spcPct val="105000"/>
              </a:lnSpc>
              <a:spcBef>
                <a:spcPts val="600"/>
              </a:spcBef>
            </a:pPr>
            <a:r>
              <a:rPr sz="1600" b="0" i="0">
                <a:solidFill>
                  <a:srgbClr val="FFFFFF"/>
                </a:solidFill>
                <a:latin typeface="Calibri"/>
              </a:rPr>
              <a:t>1 Peter 1:3</a:t>
            </a:r>
          </a:p>
          <a:p>
            <a:pPr algn="l">
              <a:lnSpc>
                <a:spcPct val="105000"/>
              </a:lnSpc>
              <a:spcBef>
                <a:spcPts val="600"/>
              </a:spcBef>
            </a:pPr>
            <a:r>
              <a:rPr sz="1600" b="0" i="0">
                <a:solidFill>
                  <a:srgbClr val="FFFFFF"/>
                </a:solidFill>
                <a:latin typeface="Calibri"/>
              </a:rPr>
              <a:t>1 Corinthians 15:3-8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15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Jesus Christ Lord of heaven and earth?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Jesus Christ Lord of heaven and earth?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He ascended into heaven and is seated at the right hand of the Father. He will come again in glory to judge the living and the dead, and His kingdom will have no end.</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Philippians 2:9-11</a:t>
            </a:r>
          </a:p>
          <a:p>
            <a:pPr algn="l">
              <a:lnSpc>
                <a:spcPct val="120000"/>
              </a:lnSpc>
              <a:spcBef>
                <a:spcPts val="1200"/>
              </a:spcBef>
            </a:pPr>
            <a:r>
              <a:rPr sz="3000" b="0" i="0">
                <a:solidFill>
                  <a:srgbClr val="171512"/>
                </a:solidFill>
                <a:latin typeface="Garamond"/>
              </a:rPr>
              <a:t/>
            </a:r>
            <a:r>
              <a:rPr sz="1300" b="1" i="0">
                <a:solidFill>
                  <a:srgbClr val="B8811A"/>
                </a:solidFill>
                <a:latin typeface="Garamond"/>
              </a:rPr>
              <a:t>9 </a:t>
            </a:r>
            <a:r>
              <a:rPr sz="2700" b="0" i="0">
                <a:solidFill>
                  <a:srgbClr val="171512"/>
                </a:solidFill>
                <a:latin typeface="Garamond"/>
              </a:rPr>
              <a:t>Therefore God also exalted him and gave him the name that is above every name. </a:t>
            </a:r>
            <a:r>
              <a:rPr sz="1300" b="1" i="0">
                <a:solidFill>
                  <a:srgbClr val="B8811A"/>
                </a:solidFill>
                <a:latin typeface="Garamond"/>
              </a:rPr>
              <a:t>10 </a:t>
            </a:r>
            <a:r>
              <a:rPr sz="2700" b="0" i="0">
                <a:solidFill>
                  <a:srgbClr val="171512"/>
                </a:solidFill>
                <a:latin typeface="Garamond"/>
              </a:rPr>
              <a:t>So that at the name of Jesus every knee should bend, in heaven and on earth and under the earth. </a:t>
            </a:r>
            <a:r>
              <a:rPr sz="1300" b="1" i="0">
                <a:solidFill>
                  <a:srgbClr val="B8811A"/>
                </a:solidFill>
                <a:latin typeface="Garamond"/>
              </a:rPr>
              <a:t>11 </a:t>
            </a:r>
            <a:r>
              <a:rPr sz="2700" b="0" i="0">
                <a:solidFill>
                  <a:srgbClr val="171512"/>
                </a:solidFill>
                <a:latin typeface="Garamond"/>
              </a:rPr>
              <a:t>And every tongue should confess that Jesus Christ is Lord, to the glory of God the Father.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1:33, 24:51</a:t>
            </a:r>
          </a:p>
          <a:p>
            <a:pPr algn="l">
              <a:lnSpc>
                <a:spcPct val="105000"/>
              </a:lnSpc>
              <a:spcBef>
                <a:spcPts val="600"/>
              </a:spcBef>
            </a:pPr>
            <a:r>
              <a:rPr sz="1600" b="0" i="0">
                <a:solidFill>
                  <a:srgbClr val="FFFFFF"/>
                </a:solidFill>
                <a:latin typeface="Calibri"/>
              </a:rPr>
              <a:t>John 5:22-29</a:t>
            </a:r>
          </a:p>
          <a:p>
            <a:pPr algn="l">
              <a:lnSpc>
                <a:spcPct val="105000"/>
              </a:lnSpc>
              <a:spcBef>
                <a:spcPts val="600"/>
              </a:spcBef>
            </a:pPr>
            <a:r>
              <a:rPr sz="1600" b="0" i="0">
                <a:solidFill>
                  <a:srgbClr val="FFFFFF"/>
                </a:solidFill>
                <a:latin typeface="Calibri"/>
              </a:rPr>
              <a:t>Acts 1:9-11</a:t>
            </a:r>
          </a:p>
          <a:p>
            <a:pPr algn="l">
              <a:lnSpc>
                <a:spcPct val="105000"/>
              </a:lnSpc>
              <a:spcBef>
                <a:spcPts val="600"/>
              </a:spcBef>
            </a:pPr>
            <a:r>
              <a:rPr sz="1600" b="0" i="0">
                <a:solidFill>
                  <a:srgbClr val="FFFFFF"/>
                </a:solidFill>
                <a:latin typeface="Calibri"/>
              </a:rPr>
              <a:t>Acts 10:42</a:t>
            </a:r>
          </a:p>
          <a:p>
            <a:pPr algn="l">
              <a:lnSpc>
                <a:spcPct val="105000"/>
              </a:lnSpc>
              <a:spcBef>
                <a:spcPts val="600"/>
              </a:spcBef>
            </a:pPr>
            <a:r>
              <a:rPr sz="1600" b="0" i="0">
                <a:solidFill>
                  <a:srgbClr val="FFFFFF"/>
                </a:solidFill>
                <a:latin typeface="Calibri"/>
              </a:rPr>
              <a:t>Romans 8:34</a:t>
            </a:r>
          </a:p>
          <a:p>
            <a:pPr algn="l">
              <a:lnSpc>
                <a:spcPct val="105000"/>
              </a:lnSpc>
              <a:spcBef>
                <a:spcPts val="600"/>
              </a:spcBef>
            </a:pPr>
            <a:r>
              <a:rPr sz="1600" b="0" i="0">
                <a:solidFill>
                  <a:srgbClr val="FFFFFF"/>
                </a:solidFill>
                <a:latin typeface="Calibri"/>
              </a:rPr>
              <a:t>2 Corinthians 5:10</a:t>
            </a:r>
          </a:p>
          <a:p>
            <a:pPr algn="l">
              <a:lnSpc>
                <a:spcPct val="105000"/>
              </a:lnSpc>
              <a:spcBef>
                <a:spcPts val="600"/>
              </a:spcBef>
            </a:pPr>
            <a:r>
              <a:rPr sz="1600" b="0" i="0">
                <a:solidFill>
                  <a:srgbClr val="FFFFFF"/>
                </a:solidFill>
                <a:latin typeface="Calibri"/>
              </a:rPr>
              <a:t>2 Peter 1:11</a:t>
            </a:r>
          </a:p>
          <a:p>
            <a:pPr algn="l">
              <a:lnSpc>
                <a:spcPct val="105000"/>
              </a:lnSpc>
              <a:spcBef>
                <a:spcPts val="600"/>
              </a:spcBef>
            </a:pPr>
            <a:r>
              <a:rPr sz="1600" b="0" i="0">
                <a:solidFill>
                  <a:srgbClr val="FFFFFF"/>
                </a:solidFill>
                <a:latin typeface="Calibri"/>
              </a:rPr>
              <a:t>Revelation 11:15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16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Jesus Christ our great high priest?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Jesus Christ our great high priest?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Because Jesus lives forever, he has a permanent priesthood. Therefore, he is able to save completely those who come to God through him, because he always lives to intercede for them.</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Hebrews 7:24-25</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24 </a:t>
            </a:r>
            <a:r>
              <a:rPr sz="3200" b="0" i="0">
                <a:solidFill>
                  <a:srgbClr val="171512"/>
                </a:solidFill>
                <a:latin typeface="Garamond"/>
              </a:rPr>
              <a:t>But because he remains forever, he holds the priesthood permanently. </a:t>
            </a:r>
            <a:r>
              <a:rPr sz="1600" b="1" i="0">
                <a:solidFill>
                  <a:srgbClr val="B8811A"/>
                </a:solidFill>
                <a:latin typeface="Garamond"/>
              </a:rPr>
              <a:t>25 </a:t>
            </a:r>
            <a:r>
              <a:rPr sz="3200" b="0" i="0">
                <a:solidFill>
                  <a:srgbClr val="171512"/>
                </a:solidFill>
                <a:latin typeface="Garamond"/>
              </a:rPr>
              <a:t>Consequently he is able to save completely those who draw near to God through him, since he always lives to intercede for them.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Romans 8:34</a:t>
            </a:r>
          </a:p>
          <a:p>
            <a:pPr algn="l">
              <a:lnSpc>
                <a:spcPct val="105000"/>
              </a:lnSpc>
              <a:spcBef>
                <a:spcPts val="600"/>
              </a:spcBef>
            </a:pPr>
            <a:r>
              <a:rPr sz="1600" b="0" i="0">
                <a:solidFill>
                  <a:srgbClr val="FFFFFF"/>
                </a:solidFill>
                <a:latin typeface="Calibri"/>
              </a:rPr>
              <a:t>Hebrews 4:14-16</a:t>
            </a:r>
          </a:p>
          <a:p>
            <a:pPr algn="l">
              <a:lnSpc>
                <a:spcPct val="105000"/>
              </a:lnSpc>
              <a:spcBef>
                <a:spcPts val="600"/>
              </a:spcBef>
            </a:pPr>
            <a:r>
              <a:rPr sz="1600" b="0" i="0">
                <a:solidFill>
                  <a:srgbClr val="FFFFFF"/>
                </a:solidFill>
                <a:latin typeface="Calibri"/>
              </a:rPr>
              <a:t>1 John 2:1-2</a:t>
            </a:r>
          </a:p>
          <a:p>
            <a:pPr algn="l">
              <a:lnSpc>
                <a:spcPct val="105000"/>
              </a:lnSpc>
              <a:spcBef>
                <a:spcPts val="600"/>
              </a:spcBef>
            </a:pPr>
            <a:r>
              <a:rPr sz="1600" b="0" i="0">
                <a:solidFill>
                  <a:srgbClr val="FFFFFF"/>
                </a:solidFill>
                <a:latin typeface="Calibri"/>
              </a:rPr>
              <a:t>Hebrews 7:11-28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 God</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the one God reveals himself as the Trinity: Father, Son and Holy Spirit, distinct but inseparable, eternally one in essence and power.</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17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Who is under judgment?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Who is under judgment?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All stand under the righteous judgment of Jesus Christ both now and in the last day.</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17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Corinthians 5:10</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10 </a:t>
            </a:r>
            <a:r>
              <a:rPr sz="3200" b="0" i="0">
                <a:solidFill>
                  <a:srgbClr val="171512"/>
                </a:solidFill>
                <a:latin typeface="Garamond"/>
              </a:rPr>
              <a:t>For we must all appear before the judgment seat of Christ, so that each one may receive what he has done in the body, whether good or evil.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Matthew 7:21-23</a:t>
            </a:r>
          </a:p>
          <a:p>
            <a:pPr algn="l">
              <a:lnSpc>
                <a:spcPct val="105000"/>
              </a:lnSpc>
              <a:spcBef>
                <a:spcPts val="600"/>
              </a:spcBef>
            </a:pPr>
            <a:r>
              <a:rPr sz="1600" b="0" i="0">
                <a:solidFill>
                  <a:srgbClr val="FFFFFF"/>
                </a:solidFill>
                <a:latin typeface="Calibri"/>
              </a:rPr>
              <a:t>Matthew 25:31-46</a:t>
            </a:r>
          </a:p>
          <a:p>
            <a:pPr algn="l">
              <a:lnSpc>
                <a:spcPct val="105000"/>
              </a:lnSpc>
              <a:spcBef>
                <a:spcPts val="600"/>
              </a:spcBef>
            </a:pPr>
            <a:r>
              <a:rPr sz="1600" b="0" i="0">
                <a:solidFill>
                  <a:srgbClr val="FFFFFF"/>
                </a:solidFill>
                <a:latin typeface="Calibri"/>
              </a:rPr>
              <a:t>John 5:22-29</a:t>
            </a:r>
          </a:p>
          <a:p>
            <a:pPr algn="l">
              <a:lnSpc>
                <a:spcPct val="105000"/>
              </a:lnSpc>
              <a:spcBef>
                <a:spcPts val="600"/>
              </a:spcBef>
            </a:pPr>
            <a:r>
              <a:rPr sz="1600" b="0" i="0">
                <a:solidFill>
                  <a:srgbClr val="FFFFFF"/>
                </a:solidFill>
                <a:latin typeface="Calibri"/>
              </a:rPr>
              <a:t>Acts 10:42</a:t>
            </a:r>
          </a:p>
          <a:p>
            <a:pPr algn="l">
              <a:lnSpc>
                <a:spcPct val="105000"/>
              </a:lnSpc>
              <a:spcBef>
                <a:spcPts val="600"/>
              </a:spcBef>
            </a:pPr>
            <a:r>
              <a:rPr sz="1600" b="0" i="0">
                <a:solidFill>
                  <a:srgbClr val="FFFFFF"/>
                </a:solidFill>
                <a:latin typeface="Calibri"/>
              </a:rPr>
              <a:t>Acts 17:30-31</a:t>
            </a:r>
          </a:p>
          <a:p>
            <a:pPr algn="l">
              <a:lnSpc>
                <a:spcPct val="105000"/>
              </a:lnSpc>
              <a:spcBef>
                <a:spcPts val="600"/>
              </a:spcBef>
            </a:pPr>
            <a:r>
              <a:rPr sz="1600" b="0" i="0">
                <a:solidFill>
                  <a:srgbClr val="FFFFFF"/>
                </a:solidFill>
                <a:latin typeface="Calibri"/>
              </a:rPr>
              <a:t>Confession of Faith, Article XII</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17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XII: The Judgment and the Future State</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We believe all men stand under the righteous judgment of Jesus Christ, both now and in the last day.</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17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18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Are we made righteous by works?</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18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Are we made righteous by works?</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We are never made righteous inwardly nor accounted righteous before God through our works or merit.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18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Ephesians 2:8-9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8 </a:t>
            </a:r>
            <a:r>
              <a:rPr sz="3200" b="0" i="0">
                <a:solidFill>
                  <a:srgbClr val="171512"/>
                </a:solidFill>
                <a:latin typeface="Garamond"/>
              </a:rPr>
              <a:t>For by grace you have been saved through faith, and this is not from yourselves; it is the gift of God, </a:t>
            </a:r>
            <a:r>
              <a:rPr sz="1600" b="1" i="0">
                <a:solidFill>
                  <a:srgbClr val="B8811A"/>
                </a:solidFill>
                <a:latin typeface="Garamond"/>
              </a:rPr>
              <a:t>9 </a:t>
            </a:r>
            <a:r>
              <a:rPr sz="3200" b="0" i="0">
                <a:solidFill>
                  <a:srgbClr val="171512"/>
                </a:solidFill>
                <a:latin typeface="Garamond"/>
              </a:rPr>
              <a:t>not from works, so that no one may boast.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Luke 5:32</a:t>
            </a:r>
          </a:p>
          <a:p>
            <a:pPr algn="l">
              <a:lnSpc>
                <a:spcPct val="105000"/>
              </a:lnSpc>
              <a:spcBef>
                <a:spcPts val="600"/>
              </a:spcBef>
            </a:pPr>
            <a:r>
              <a:rPr sz="1600" b="0" i="0">
                <a:solidFill>
                  <a:srgbClr val="FFFFFF"/>
                </a:solidFill>
                <a:latin typeface="Calibri"/>
              </a:rPr>
              <a:t>Romans 3:21-30</a:t>
            </a:r>
          </a:p>
          <a:p>
            <a:pPr algn="l">
              <a:lnSpc>
                <a:spcPct val="105000"/>
              </a:lnSpc>
              <a:spcBef>
                <a:spcPts val="600"/>
              </a:spcBef>
            </a:pPr>
            <a:r>
              <a:rPr sz="1600" b="0" i="0">
                <a:solidFill>
                  <a:srgbClr val="FFFFFF"/>
                </a:solidFill>
                <a:latin typeface="Calibri"/>
              </a:rPr>
              <a:t>Romans 4:2-5</a:t>
            </a:r>
          </a:p>
          <a:p>
            <a:pPr algn="l">
              <a:lnSpc>
                <a:spcPct val="105000"/>
              </a:lnSpc>
              <a:spcBef>
                <a:spcPts val="600"/>
              </a:spcBef>
            </a:pPr>
            <a:r>
              <a:rPr sz="1600" b="0" i="0">
                <a:solidFill>
                  <a:srgbClr val="FFFFFF"/>
                </a:solidFill>
                <a:latin typeface="Calibri"/>
              </a:rPr>
              <a:t>Romans 11:6</a:t>
            </a:r>
          </a:p>
          <a:p>
            <a:pPr algn="l">
              <a:lnSpc>
                <a:spcPct val="105000"/>
              </a:lnSpc>
              <a:spcBef>
                <a:spcPts val="600"/>
              </a:spcBef>
            </a:pPr>
            <a:r>
              <a:rPr sz="1600" b="0" i="0">
                <a:solidFill>
                  <a:srgbClr val="FFFFFF"/>
                </a:solidFill>
                <a:latin typeface="Calibri"/>
              </a:rPr>
              <a:t>Galatians 2:15-16</a:t>
            </a:r>
          </a:p>
          <a:p>
            <a:pPr algn="l">
              <a:lnSpc>
                <a:spcPct val="105000"/>
              </a:lnSpc>
              <a:spcBef>
                <a:spcPts val="600"/>
              </a:spcBef>
            </a:pPr>
            <a:r>
              <a:rPr sz="1600" b="0" i="0">
                <a:solidFill>
                  <a:srgbClr val="FFFFFF"/>
                </a:solidFill>
                <a:latin typeface="Calibri"/>
              </a:rPr>
              <a:t>Titus 2:14</a:t>
            </a:r>
          </a:p>
          <a:p>
            <a:pPr algn="l">
              <a:lnSpc>
                <a:spcPct val="105000"/>
              </a:lnSpc>
              <a:spcBef>
                <a:spcPts val="600"/>
              </a:spcBef>
            </a:pPr>
            <a:r>
              <a:rPr sz="1600" b="0" i="0">
                <a:solidFill>
                  <a:srgbClr val="FFFFFF"/>
                </a:solidFill>
                <a:latin typeface="Calibri"/>
              </a:rPr>
              <a:t>Titus 3:4-7</a:t>
            </a:r>
          </a:p>
          <a:p>
            <a:pPr algn="l">
              <a:lnSpc>
                <a:spcPct val="105000"/>
              </a:lnSpc>
              <a:spcBef>
                <a:spcPts val="600"/>
              </a:spcBef>
            </a:pPr>
            <a:r>
              <a:rPr sz="1600" b="0" i="0">
                <a:solidFill>
                  <a:srgbClr val="FFFFFF"/>
                </a:solidFill>
                <a:latin typeface="Calibri"/>
              </a:rPr>
              <a:t>1 John 1:9</a:t>
            </a:r>
          </a:p>
          <a:p>
            <a:pPr algn="l">
              <a:lnSpc>
                <a:spcPct val="105000"/>
              </a:lnSpc>
              <a:spcBef>
                <a:spcPts val="600"/>
              </a:spcBef>
            </a:pPr>
            <a:r>
              <a:rPr sz="1600" b="0" i="0">
                <a:solidFill>
                  <a:srgbClr val="FFFFFF"/>
                </a:solidFill>
                <a:latin typeface="Calibri"/>
              </a:rPr>
              <a:t>Confession of Faith, Article IX</a:t>
            </a:r>
          </a:p>
          <a:p>
            <a:pPr algn="l">
              <a:lnSpc>
                <a:spcPct val="105000"/>
              </a:lnSpc>
              <a:spcBef>
                <a:spcPts val="600"/>
              </a:spcBef>
            </a:pPr>
            <a:r>
              <a:rPr sz="1600" b="0" i="0">
                <a:solidFill>
                  <a:srgbClr val="FFFFFF"/>
                </a:solidFill>
                <a:latin typeface="Calibri"/>
              </a:rPr>
              <a:t>Ephesians 2:8-10</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18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we are never accounted righteous before God through our works or merit, but that penitent sinners are justified or accounted righteous before God only by faith in our Lord Jesus Christ.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18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19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can we escape the wrath of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19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can we escape the wrath of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justifies, or accounts righteous, penitent sinners who confess faith in our Lord Jesus Christ.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19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Who is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Romans 5:9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9 </a:t>
            </a:r>
            <a:r>
              <a:rPr sz="3200" b="0" i="0">
                <a:solidFill>
                  <a:srgbClr val="171512"/>
                </a:solidFill>
                <a:latin typeface="Garamond"/>
              </a:rPr>
              <a:t>Much more therefore, now that we have been justified by his blood, we will be saved through him from the wrath.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3:36</a:t>
            </a:r>
          </a:p>
          <a:p>
            <a:pPr algn="l">
              <a:lnSpc>
                <a:spcPct val="105000"/>
              </a:lnSpc>
              <a:spcBef>
                <a:spcPts val="600"/>
              </a:spcBef>
            </a:pPr>
            <a:r>
              <a:rPr sz="1600" b="0" i="0">
                <a:solidFill>
                  <a:srgbClr val="FFFFFF"/>
                </a:solidFill>
                <a:latin typeface="Calibri"/>
              </a:rPr>
              <a:t>Romans 3:21-30</a:t>
            </a:r>
          </a:p>
          <a:p>
            <a:pPr algn="l">
              <a:lnSpc>
                <a:spcPct val="105000"/>
              </a:lnSpc>
              <a:spcBef>
                <a:spcPts val="600"/>
              </a:spcBef>
            </a:pPr>
            <a:r>
              <a:rPr sz="1600" b="0" i="0">
                <a:solidFill>
                  <a:srgbClr val="FFFFFF"/>
                </a:solidFill>
                <a:latin typeface="Calibri"/>
              </a:rPr>
              <a:t>Romans 4:6-8</a:t>
            </a:r>
          </a:p>
          <a:p>
            <a:pPr algn="l">
              <a:lnSpc>
                <a:spcPct val="105000"/>
              </a:lnSpc>
              <a:spcBef>
                <a:spcPts val="600"/>
              </a:spcBef>
            </a:pPr>
            <a:r>
              <a:rPr sz="1600" b="0" i="0">
                <a:solidFill>
                  <a:srgbClr val="FFFFFF"/>
                </a:solidFill>
                <a:latin typeface="Calibri"/>
              </a:rPr>
              <a:t>Ephesians 1:7-14</a:t>
            </a:r>
          </a:p>
          <a:p>
            <a:pPr algn="l">
              <a:lnSpc>
                <a:spcPct val="105000"/>
              </a:lnSpc>
              <a:spcBef>
                <a:spcPts val="600"/>
              </a:spcBef>
            </a:pPr>
            <a:r>
              <a:rPr sz="1600" b="0" i="0">
                <a:solidFill>
                  <a:srgbClr val="FFFFFF"/>
                </a:solidFill>
                <a:latin typeface="Calibri"/>
              </a:rPr>
              <a:t>Ephesians 2:3-7</a:t>
            </a:r>
          </a:p>
          <a:p>
            <a:pPr algn="l">
              <a:lnSpc>
                <a:spcPct val="105000"/>
              </a:lnSpc>
              <a:spcBef>
                <a:spcPts val="600"/>
              </a:spcBef>
            </a:pPr>
            <a:r>
              <a:rPr sz="1600" b="0" i="0">
                <a:solidFill>
                  <a:srgbClr val="FFFFFF"/>
                </a:solidFill>
                <a:latin typeface="Calibri"/>
              </a:rPr>
              <a:t>Ephesians 5:5-10</a:t>
            </a:r>
          </a:p>
          <a:p>
            <a:pPr algn="l">
              <a:lnSpc>
                <a:spcPct val="105000"/>
              </a:lnSpc>
              <a:spcBef>
                <a:spcPts val="600"/>
              </a:spcBef>
            </a:pPr>
            <a:r>
              <a:rPr sz="1600" b="0" i="0">
                <a:solidFill>
                  <a:srgbClr val="FFFFFF"/>
                </a:solidFill>
                <a:latin typeface="Calibri"/>
              </a:rPr>
              <a:t>Colossians 3:5-17</a:t>
            </a:r>
          </a:p>
          <a:p>
            <a:pPr algn="l">
              <a:lnSpc>
                <a:spcPct val="105000"/>
              </a:lnSpc>
              <a:spcBef>
                <a:spcPts val="600"/>
              </a:spcBef>
            </a:pPr>
            <a:r>
              <a:rPr sz="1600" b="0" i="0">
                <a:solidFill>
                  <a:srgbClr val="FFFFFF"/>
                </a:solidFill>
                <a:latin typeface="Calibri"/>
              </a:rPr>
              <a:t>1 Thessalonians 5:8-10</a:t>
            </a:r>
          </a:p>
          <a:p>
            <a:pPr algn="l">
              <a:lnSpc>
                <a:spcPct val="105000"/>
              </a:lnSpc>
              <a:spcBef>
                <a:spcPts val="600"/>
              </a:spcBef>
            </a:pPr>
            <a:r>
              <a:rPr sz="1600" b="0" i="0">
                <a:solidFill>
                  <a:srgbClr val="FFFFFF"/>
                </a:solidFill>
                <a:latin typeface="Calibri"/>
              </a:rPr>
              <a:t>Confession of Faith, Article IX</a:t>
            </a:r>
          </a:p>
          <a:p>
            <a:pPr algn="l">
              <a:lnSpc>
                <a:spcPct val="105000"/>
              </a:lnSpc>
              <a:spcBef>
                <a:spcPts val="600"/>
              </a:spcBef>
            </a:pPr>
            <a:r>
              <a:rPr sz="1600" b="0" i="0">
                <a:solidFill>
                  <a:srgbClr val="FFFFFF"/>
                </a:solidFill>
                <a:latin typeface="Calibri"/>
              </a:rPr>
              <a:t>Romans 5:6-11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19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ink.png"/>
          <p:cNvPicPr>
            <a:picLocks noChangeAspect="1"/>
          </p:cNvPicPr>
          <p:nvPr/>
        </p:nvPicPr>
        <p:blipFill>
          <a:blip r:embed="rId2"/>
          <a:stretch>
            <a:fillRect/>
          </a:stretch>
        </p:blipFill>
        <p:spPr>
          <a:xfrm>
            <a:off x="8351215" y="1188720"/>
            <a:ext cx="2792442"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IX: Justification and Regeneration</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We believe we are never accounted righteous before God through our works or merit, but that penitent sinners are justified or accounted righteous before God only by faith in our Lord Jesus Christ.</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19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7985455" y="1005840"/>
            <a:ext cx="44291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20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 you believe in the Holy Spirit?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20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Do you believe in the Holy Spirit?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I believe in the Holy Spirit, the Lord, the giver of life.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20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rseback-white.png"/>
          <p:cNvPicPr>
            <a:picLocks noChangeAspect="1"/>
          </p:cNvPicPr>
          <p:nvPr/>
        </p:nvPicPr>
        <p:blipFill>
          <a:blip r:embed="rId2"/>
          <a:stretch>
            <a:fillRect/>
          </a:stretch>
        </p:blipFill>
        <p:spPr>
          <a:xfrm>
            <a:off x="-548640" y="1005840"/>
            <a:ext cx="4429125" cy="5669280"/>
          </a:xfrm>
          <a:prstGeom prst="rect">
            <a:avLst/>
          </a:prstGeom>
        </p:spPr>
      </p:pic>
      <p:sp>
        <p:nvSpPr>
          <p:cNvPr id="4" name="Rectangle 3"/>
          <p:cNvSpPr/>
          <p:nvPr/>
        </p:nvSpPr>
        <p:spPr>
          <a:xfrm>
            <a:off x="4023360" y="832104"/>
            <a:ext cx="365760" cy="1905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26280" y="731520"/>
            <a:ext cx="5486400"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NICENE CREED</a:t>
            </a:r>
          </a:p>
        </p:txBody>
      </p:sp>
      <p:sp>
        <p:nvSpPr>
          <p:cNvPr id="6" name="Rectangle 5"/>
          <p:cNvSpPr/>
          <p:nvPr/>
        </p:nvSpPr>
        <p:spPr>
          <a:xfrm>
            <a:off x="4023360" y="1463040"/>
            <a:ext cx="25400" cy="347472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480560" y="1463040"/>
            <a:ext cx="6979615" cy="3474720"/>
          </a:xfrm>
          <a:prstGeom prst="rect">
            <a:avLst/>
          </a:prstGeom>
          <a:noFill/>
        </p:spPr>
        <p:txBody>
          <a:bodyPr wrap="square" anchor="ctr" lIns="0" rIns="0" tIns="0" bIns="0">
            <a:spAutoFit/>
          </a:bodyPr>
          <a:lstStyle/>
          <a:p>
            <a:pPr algn="l">
              <a:lnSpc>
                <a:spcPct val="125000"/>
              </a:lnSpc>
            </a:pPr>
            <a:r>
              <a:rPr sz="3200" b="0" i="1">
                <a:solidFill>
                  <a:srgbClr val="FFFFFF"/>
                </a:solidFill>
                <a:latin typeface="Garamond"/>
              </a:rPr>
              <a:t>We believe in the Holy Spirit, the Lord, the giver of life, who proceeds from the Father and the Son, who with the Father and the Son is worshiped and glorified, who has spoken through the prophets.</a:t>
            </a:r>
          </a:p>
        </p:txBody>
      </p:sp>
      <p:sp>
        <p:nvSpPr>
          <p:cNvPr id="8" name="TextBox 7"/>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20 OF 77</a:t>
            </a:r>
          </a:p>
        </p:txBody>
      </p:sp>
      <p:sp>
        <p:nvSpPr>
          <p:cNvPr id="9" name="TextBox 8"/>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Corinthians 3:17</a:t>
            </a:r>
          </a:p>
          <a:p>
            <a:pPr algn="l">
              <a:lnSpc>
                <a:spcPct val="120000"/>
              </a:lnSpc>
              <a:spcBef>
                <a:spcPts val="1200"/>
              </a:spcBef>
            </a:pPr>
            <a:r>
              <a:rPr sz="3000" b="0" i="0">
                <a:solidFill>
                  <a:srgbClr val="171512"/>
                </a:solidFill>
                <a:latin typeface="Garamond"/>
              </a:rPr>
              <a:t/>
            </a:r>
            <a:r>
              <a:rPr sz="2000" b="1" i="0">
                <a:solidFill>
                  <a:srgbClr val="B8811A"/>
                </a:solidFill>
                <a:latin typeface="Garamond"/>
              </a:rPr>
              <a:t>17 </a:t>
            </a:r>
            <a:r>
              <a:rPr sz="4000" b="0" i="0">
                <a:solidFill>
                  <a:srgbClr val="171512"/>
                </a:solidFill>
                <a:latin typeface="Garamond"/>
              </a:rPr>
              <a:t>Now the Lord is the Spirit, and where the Spirit of the Lord is, there is freedom.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Isaiah 11:2</a:t>
            </a:r>
          </a:p>
          <a:p>
            <a:pPr algn="l">
              <a:lnSpc>
                <a:spcPct val="105000"/>
              </a:lnSpc>
              <a:spcBef>
                <a:spcPts val="600"/>
              </a:spcBef>
            </a:pPr>
            <a:r>
              <a:rPr sz="1600" b="0" i="0">
                <a:solidFill>
                  <a:srgbClr val="FFFFFF"/>
                </a:solidFill>
                <a:latin typeface="Calibri"/>
              </a:rPr>
              <a:t>Isaiah 61:1</a:t>
            </a:r>
          </a:p>
          <a:p>
            <a:pPr algn="l">
              <a:lnSpc>
                <a:spcPct val="105000"/>
              </a:lnSpc>
              <a:spcBef>
                <a:spcPts val="600"/>
              </a:spcBef>
            </a:pPr>
            <a:r>
              <a:rPr sz="1600" b="0" i="0">
                <a:solidFill>
                  <a:srgbClr val="FFFFFF"/>
                </a:solidFill>
                <a:latin typeface="Calibri"/>
              </a:rPr>
              <a:t>John 6:63</a:t>
            </a:r>
          </a:p>
          <a:p>
            <a:pPr algn="l">
              <a:lnSpc>
                <a:spcPct val="105000"/>
              </a:lnSpc>
              <a:spcBef>
                <a:spcPts val="600"/>
              </a:spcBef>
            </a:pPr>
            <a:r>
              <a:rPr sz="1600" b="0" i="0">
                <a:solidFill>
                  <a:srgbClr val="FFFFFF"/>
                </a:solidFill>
                <a:latin typeface="Calibri"/>
              </a:rPr>
              <a:t>Romans 8:11</a:t>
            </a:r>
          </a:p>
          <a:p>
            <a:pPr algn="l">
              <a:lnSpc>
                <a:spcPct val="105000"/>
              </a:lnSpc>
              <a:spcBef>
                <a:spcPts val="600"/>
              </a:spcBef>
            </a:pPr>
            <a:r>
              <a:rPr sz="1600" b="0" i="0">
                <a:solidFill>
                  <a:srgbClr val="FFFFFF"/>
                </a:solidFill>
                <a:latin typeface="Calibri"/>
              </a:rPr>
              <a:t>Galatians 6:8</a:t>
            </a:r>
          </a:p>
          <a:p>
            <a:pPr algn="l">
              <a:lnSpc>
                <a:spcPct val="105000"/>
              </a:lnSpc>
              <a:spcBef>
                <a:spcPts val="600"/>
              </a:spcBef>
            </a:pPr>
            <a:r>
              <a:rPr sz="1600" b="0" i="0">
                <a:solidFill>
                  <a:srgbClr val="FFFFFF"/>
                </a:solidFill>
                <a:latin typeface="Calibri"/>
              </a:rPr>
              <a:t>2 Corinthians 3:17-18</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20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walking-white.png"/>
          <p:cNvPicPr>
            <a:picLocks noChangeAspect="1"/>
          </p:cNvPicPr>
          <p:nvPr/>
        </p:nvPicPr>
        <p:blipFill>
          <a:blip r:embed="rId2"/>
          <a:stretch>
            <a:fillRect/>
          </a:stretch>
        </p:blipFill>
        <p:spPr>
          <a:xfrm>
            <a:off x="7985455" y="1005840"/>
            <a:ext cx="4460098"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21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the Holy Spirit God?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21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the Holy Spirit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Yes. The Spirit proceeds from the Father and the Son and with the Father and the Son is worshiped and glorified. He has spoken through the prophets.</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21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Matthew 28:19</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19 </a:t>
            </a:r>
            <a:r>
              <a:rPr sz="3200" b="0" i="0">
                <a:solidFill>
                  <a:srgbClr val="171512"/>
                </a:solidFill>
                <a:latin typeface="Garamond"/>
              </a:rPr>
              <a:t>Therefore go and make disciples, baptizing them in the name of the Father and of the Son and of the Holy Spirit.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300" b="0" i="0">
                <a:solidFill>
                  <a:srgbClr val="FFFFFF"/>
                </a:solidFill>
                <a:latin typeface="Calibri"/>
              </a:rPr>
              <a:t>Romans 8:9</a:t>
            </a:r>
          </a:p>
          <a:p>
            <a:pPr algn="l">
              <a:lnSpc>
                <a:spcPct val="105000"/>
              </a:lnSpc>
              <a:spcBef>
                <a:spcPts val="600"/>
              </a:spcBef>
            </a:pPr>
            <a:r>
              <a:rPr sz="1300" b="0" i="0">
                <a:solidFill>
                  <a:srgbClr val="FFFFFF"/>
                </a:solidFill>
                <a:latin typeface="Calibri"/>
              </a:rPr>
              <a:t>1 Corinthians 2:9-11</a:t>
            </a:r>
          </a:p>
          <a:p>
            <a:pPr algn="l">
              <a:lnSpc>
                <a:spcPct val="105000"/>
              </a:lnSpc>
              <a:spcBef>
                <a:spcPts val="600"/>
              </a:spcBef>
            </a:pPr>
            <a:r>
              <a:rPr sz="1300" b="0" i="0">
                <a:solidFill>
                  <a:srgbClr val="FFFFFF"/>
                </a:solidFill>
                <a:latin typeface="Calibri"/>
              </a:rPr>
              <a:t>1 Corinthians 3:16</a:t>
            </a:r>
          </a:p>
          <a:p>
            <a:pPr algn="l">
              <a:lnSpc>
                <a:spcPct val="105000"/>
              </a:lnSpc>
              <a:spcBef>
                <a:spcPts val="600"/>
              </a:spcBef>
            </a:pPr>
            <a:r>
              <a:rPr sz="1300" b="0" i="0">
                <a:solidFill>
                  <a:srgbClr val="FFFFFF"/>
                </a:solidFill>
                <a:latin typeface="Calibri"/>
              </a:rPr>
              <a:t>Galatians 4:6</a:t>
            </a:r>
          </a:p>
          <a:p>
            <a:pPr algn="l">
              <a:lnSpc>
                <a:spcPct val="105000"/>
              </a:lnSpc>
              <a:spcBef>
                <a:spcPts val="600"/>
              </a:spcBef>
            </a:pPr>
            <a:r>
              <a:rPr sz="1300" b="0" i="0">
                <a:solidFill>
                  <a:srgbClr val="FFFFFF"/>
                </a:solidFill>
                <a:latin typeface="Calibri"/>
              </a:rPr>
              <a:t>2 Samuel 23:2</a:t>
            </a:r>
          </a:p>
          <a:p>
            <a:pPr algn="l">
              <a:lnSpc>
                <a:spcPct val="105000"/>
              </a:lnSpc>
              <a:spcBef>
                <a:spcPts val="600"/>
              </a:spcBef>
            </a:pPr>
            <a:r>
              <a:rPr sz="1300" b="0" i="0">
                <a:solidFill>
                  <a:srgbClr val="FFFFFF"/>
                </a:solidFill>
                <a:latin typeface="Calibri"/>
              </a:rPr>
              <a:t>Isaiah 61:1-3</a:t>
            </a:r>
          </a:p>
          <a:p>
            <a:pPr algn="l">
              <a:lnSpc>
                <a:spcPct val="105000"/>
              </a:lnSpc>
              <a:spcBef>
                <a:spcPts val="600"/>
              </a:spcBef>
            </a:pPr>
            <a:r>
              <a:rPr sz="1300" b="0" i="0">
                <a:solidFill>
                  <a:srgbClr val="FFFFFF"/>
                </a:solidFill>
                <a:latin typeface="Calibri"/>
              </a:rPr>
              <a:t>Zechariah 7:12</a:t>
            </a:r>
          </a:p>
          <a:p>
            <a:pPr algn="l">
              <a:lnSpc>
                <a:spcPct val="105000"/>
              </a:lnSpc>
              <a:spcBef>
                <a:spcPts val="600"/>
              </a:spcBef>
            </a:pPr>
            <a:r>
              <a:rPr sz="1300" b="0" i="0">
                <a:solidFill>
                  <a:srgbClr val="FFFFFF"/>
                </a:solidFill>
                <a:latin typeface="Calibri"/>
              </a:rPr>
              <a:t>Matthew 1:22-23</a:t>
            </a:r>
          </a:p>
          <a:p>
            <a:pPr algn="l">
              <a:lnSpc>
                <a:spcPct val="105000"/>
              </a:lnSpc>
              <a:spcBef>
                <a:spcPts val="600"/>
              </a:spcBef>
            </a:pPr>
            <a:r>
              <a:rPr sz="1300" b="0" i="0">
                <a:solidFill>
                  <a:srgbClr val="FFFFFF"/>
                </a:solidFill>
                <a:latin typeface="Calibri"/>
              </a:rPr>
              <a:t>Hebrews 1:1-2</a:t>
            </a:r>
          </a:p>
          <a:p>
            <a:pPr algn="l">
              <a:lnSpc>
                <a:spcPct val="105000"/>
              </a:lnSpc>
              <a:spcBef>
                <a:spcPts val="600"/>
              </a:spcBef>
            </a:pPr>
            <a:r>
              <a:rPr sz="1300" b="0" i="0">
                <a:solidFill>
                  <a:srgbClr val="FFFFFF"/>
                </a:solidFill>
                <a:latin typeface="Calibri"/>
              </a:rPr>
              <a:t>1 Peter 1:10-12</a:t>
            </a:r>
          </a:p>
          <a:p>
            <a:pPr algn="l">
              <a:lnSpc>
                <a:spcPct val="105000"/>
              </a:lnSpc>
              <a:spcBef>
                <a:spcPts val="600"/>
              </a:spcBef>
            </a:pPr>
            <a:r>
              <a:rPr sz="1300" b="0" i="0">
                <a:solidFill>
                  <a:srgbClr val="FFFFFF"/>
                </a:solidFill>
                <a:latin typeface="Calibri"/>
              </a:rPr>
              <a:t>2 Peter 1:20-21</a:t>
            </a:r>
          </a:p>
          <a:p>
            <a:pPr algn="l">
              <a:lnSpc>
                <a:spcPct val="105000"/>
              </a:lnSpc>
              <a:spcBef>
                <a:spcPts val="600"/>
              </a:spcBef>
            </a:pPr>
            <a:r>
              <a:rPr sz="1300" b="0" i="0">
                <a:solidFill>
                  <a:srgbClr val="FFFFFF"/>
                </a:solidFill>
                <a:latin typeface="Calibri"/>
              </a:rPr>
              <a:t>Matthew 28:19-20</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21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white.png"/>
          <p:cNvPicPr>
            <a:picLocks noChangeAspect="1"/>
          </p:cNvPicPr>
          <p:nvPr/>
        </p:nvPicPr>
        <p:blipFill>
          <a:blip r:embed="rId2"/>
          <a:stretch>
            <a:fillRect/>
          </a:stretch>
        </p:blipFill>
        <p:spPr>
          <a:xfrm>
            <a:off x="7985455" y="1005840"/>
            <a:ext cx="613263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22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the Holy Spirit lead us to repentance?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22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Who is God?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God is the one true, holy and living God, the Eternal Spirit, the Holy Trinity.</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the Holy Spirit lead us to repentance?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He convinces the world of sin, of righteousness, and of judgment.</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22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16:8</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8 </a:t>
            </a:r>
            <a:r>
              <a:rPr sz="3200" b="0" i="0">
                <a:solidFill>
                  <a:srgbClr val="171512"/>
                </a:solidFill>
                <a:latin typeface="Garamond"/>
              </a:rPr>
              <a:t>And when he comes, he will convict the world concerning sin and concerning righteousness and concerning judgment.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Micah 3:8</a:t>
            </a:r>
          </a:p>
          <a:p>
            <a:pPr algn="l">
              <a:lnSpc>
                <a:spcPct val="105000"/>
              </a:lnSpc>
              <a:spcBef>
                <a:spcPts val="600"/>
              </a:spcBef>
            </a:pPr>
            <a:r>
              <a:rPr sz="1600" b="0" i="0">
                <a:solidFill>
                  <a:srgbClr val="FFFFFF"/>
                </a:solidFill>
                <a:latin typeface="Calibri"/>
              </a:rPr>
              <a:t>Confession of Faith, Article III</a:t>
            </a:r>
          </a:p>
          <a:p>
            <a:pPr algn="l">
              <a:lnSpc>
                <a:spcPct val="105000"/>
              </a:lnSpc>
              <a:spcBef>
                <a:spcPts val="600"/>
              </a:spcBef>
            </a:pPr>
            <a:r>
              <a:rPr sz="1600" b="0" i="0">
                <a:solidFill>
                  <a:srgbClr val="FFFFFF"/>
                </a:solidFill>
                <a:latin typeface="Calibri"/>
              </a:rPr>
              <a:t>John 16:7-11</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tomb-ink.png"/>
          <p:cNvPicPr>
            <a:picLocks noChangeAspect="1"/>
          </p:cNvPicPr>
          <p:nvPr/>
        </p:nvPicPr>
        <p:blipFill>
          <a:blip r:embed="rId2"/>
          <a:stretch>
            <a:fillRect/>
          </a:stretch>
        </p:blipFill>
        <p:spPr>
          <a:xfrm>
            <a:off x="8351215" y="1188720"/>
            <a:ext cx="5539154"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III: The Holy Spirit</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He convinces the world of sin, of righteousness and of judgment. He leads men through faithful response to the Gospel into the fellowship of the Church.</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22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white.png"/>
          <p:cNvPicPr>
            <a:picLocks noChangeAspect="1"/>
          </p:cNvPicPr>
          <p:nvPr/>
        </p:nvPicPr>
        <p:blipFill>
          <a:blip r:embed="rId2"/>
          <a:stretch>
            <a:fillRect/>
          </a:stretch>
        </p:blipFill>
        <p:spPr>
          <a:xfrm>
            <a:off x="7985455" y="1005840"/>
            <a:ext cx="334361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23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Is salvation possible without the Spirit?</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23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Is salvation possible without the Spirit?</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No. The Spirit leads us through faithful response to the gospel into the fellowship of the Church.</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23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3:5</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5 </a:t>
            </a:r>
            <a:r>
              <a:rPr sz="3200" b="0" i="0">
                <a:solidFill>
                  <a:srgbClr val="171512"/>
                </a:solidFill>
                <a:latin typeface="Garamond"/>
              </a:rPr>
              <a:t>Jesus answered, "Truly, truly, I say to you, unless one is begotten out from water and spirit, that one cannot enter the kingdom of God."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Confession of Faith, Article III</a:t>
            </a:r>
          </a:p>
          <a:p>
            <a:pPr algn="l">
              <a:lnSpc>
                <a:spcPct val="105000"/>
              </a:lnSpc>
              <a:spcBef>
                <a:spcPts val="600"/>
              </a:spcBef>
            </a:pPr>
            <a:r>
              <a:rPr sz="1600" b="0" i="0">
                <a:solidFill>
                  <a:srgbClr val="FFFFFF"/>
                </a:solidFill>
                <a:latin typeface="Calibri"/>
              </a:rPr>
              <a:t>Romans 8:9-17</a:t>
            </a:r>
          </a:p>
          <a:p>
            <a:pPr algn="l">
              <a:lnSpc>
                <a:spcPct val="105000"/>
              </a:lnSpc>
              <a:spcBef>
                <a:spcPts val="600"/>
              </a:spcBef>
            </a:pPr>
            <a:r>
              <a:rPr sz="1600" b="0" i="0">
                <a:solidFill>
                  <a:srgbClr val="FFFFFF"/>
                </a:solidFill>
                <a:latin typeface="Calibri"/>
              </a:rPr>
              <a:t>Ephesians 2:17-22</a:t>
            </a:r>
          </a:p>
          <a:p>
            <a:pPr algn="l">
              <a:lnSpc>
                <a:spcPct val="105000"/>
              </a:lnSpc>
              <a:spcBef>
                <a:spcPts val="600"/>
              </a:spcBef>
            </a:pPr>
            <a:r>
              <a:rPr sz="1600" b="0" i="0">
                <a:solidFill>
                  <a:srgbClr val="FFFFFF"/>
                </a:solidFill>
                <a:latin typeface="Calibri"/>
              </a:rPr>
              <a:t>Titus 3:4-7</a:t>
            </a:r>
          </a:p>
          <a:p>
            <a:pPr algn="l">
              <a:lnSpc>
                <a:spcPct val="105000"/>
              </a:lnSpc>
              <a:spcBef>
                <a:spcPts val="600"/>
              </a:spcBef>
            </a:pPr>
            <a:r>
              <a:rPr sz="1600" b="0" i="0">
                <a:solidFill>
                  <a:srgbClr val="FFFFFF"/>
                </a:solidFill>
                <a:latin typeface="Calibri"/>
              </a:rPr>
              <a:t>John 3:3-6</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23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ymn-ink.png"/>
          <p:cNvPicPr>
            <a:picLocks noChangeAspect="1"/>
          </p:cNvPicPr>
          <p:nvPr/>
        </p:nvPicPr>
        <p:blipFill>
          <a:blip r:embed="rId2"/>
          <a:stretch>
            <a:fillRect/>
          </a:stretch>
        </p:blipFill>
        <p:spPr>
          <a:xfrm>
            <a:off x="8351215" y="1188720"/>
            <a:ext cx="3020037"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III: The Holy Spirit</a:t>
            </a:r>
          </a:p>
          <a:p>
            <a:pPr algn="l">
              <a:lnSpc>
                <a:spcPct val="125000"/>
              </a:lnSpc>
              <a:spcBef>
                <a:spcPts val="1400"/>
              </a:spcBef>
            </a:pPr>
            <a:r>
              <a:rPr sz="2600" b="0" i="0">
                <a:solidFill>
                  <a:srgbClr val="171512"/>
                </a:solidFill>
                <a:latin typeface="Garamond"/>
              </a:rPr>
              <a:t/>
            </a:r>
            <a:r>
              <a:rPr sz="3200" b="0" i="0">
                <a:solidFill>
                  <a:srgbClr val="171512"/>
                </a:solidFill>
                <a:latin typeface="Garamond"/>
              </a:rPr>
              <a:t>He leads men through faithful response to the Gospel into the fellowship of the Church. He comforts, sustains and empowers the faithful and guides them into all truth.</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23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white.png"/>
          <p:cNvPicPr>
            <a:picLocks noChangeAspect="1"/>
          </p:cNvPicPr>
          <p:nvPr/>
        </p:nvPicPr>
        <p:blipFill>
          <a:blip r:embed="rId2"/>
          <a:stretch>
            <a:fillRect/>
          </a:stretch>
        </p:blipFill>
        <p:spPr>
          <a:xfrm>
            <a:off x="7985455" y="1005840"/>
            <a:ext cx="4165525"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24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does the Spirit work in the Church?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24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does the Spirit work in the Church?</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He comforts, sustains and empowers the faithful and guides us into all truth.</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24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John 16:13</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13 </a:t>
            </a:r>
            <a:r>
              <a:rPr sz="3200" b="0" i="0">
                <a:solidFill>
                  <a:srgbClr val="171512"/>
                </a:solidFill>
                <a:latin typeface="Garamond"/>
              </a:rPr>
              <a:t>When that one comes, the spirit of truth will guide you in all truth. For he will not speak from himself, but whatever he hears he will speak, and he will report to you the coming things.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John 14:25-26</a:t>
            </a:r>
          </a:p>
          <a:p>
            <a:pPr algn="l">
              <a:lnSpc>
                <a:spcPct val="105000"/>
              </a:lnSpc>
              <a:spcBef>
                <a:spcPts val="600"/>
              </a:spcBef>
            </a:pPr>
            <a:r>
              <a:rPr sz="1600" b="0" i="0">
                <a:solidFill>
                  <a:srgbClr val="FFFFFF"/>
                </a:solidFill>
                <a:latin typeface="Calibri"/>
              </a:rPr>
              <a:t>Romans 8:2-6, 12-17, 26-27</a:t>
            </a:r>
          </a:p>
          <a:p>
            <a:pPr algn="l">
              <a:lnSpc>
                <a:spcPct val="105000"/>
              </a:lnSpc>
              <a:spcBef>
                <a:spcPts val="600"/>
              </a:spcBef>
            </a:pPr>
            <a:r>
              <a:rPr sz="1600" b="0" i="0">
                <a:solidFill>
                  <a:srgbClr val="FFFFFF"/>
                </a:solidFill>
                <a:latin typeface="Calibri"/>
              </a:rPr>
              <a:t>1 Corinthians 12:4-11</a:t>
            </a:r>
          </a:p>
          <a:p>
            <a:pPr algn="l">
              <a:lnSpc>
                <a:spcPct val="105000"/>
              </a:lnSpc>
              <a:spcBef>
                <a:spcPts val="600"/>
              </a:spcBef>
            </a:pPr>
            <a:r>
              <a:rPr sz="1600" b="0" i="0">
                <a:solidFill>
                  <a:srgbClr val="FFFFFF"/>
                </a:solidFill>
                <a:latin typeface="Calibri"/>
              </a:rPr>
              <a:t>Galatians 5:16-25</a:t>
            </a:r>
          </a:p>
          <a:p>
            <a:pPr algn="l">
              <a:lnSpc>
                <a:spcPct val="105000"/>
              </a:lnSpc>
              <a:spcBef>
                <a:spcPts val="600"/>
              </a:spcBef>
            </a:pPr>
            <a:r>
              <a:rPr sz="1600" b="0" i="0">
                <a:solidFill>
                  <a:srgbClr val="FFFFFF"/>
                </a:solidFill>
                <a:latin typeface="Calibri"/>
              </a:rPr>
              <a:t>Confession of Faith, Article III</a:t>
            </a:r>
          </a:p>
          <a:p>
            <a:pPr algn="l">
              <a:lnSpc>
                <a:spcPct val="105000"/>
              </a:lnSpc>
              <a:spcBef>
                <a:spcPts val="600"/>
              </a:spcBef>
            </a:pPr>
            <a:r>
              <a:rPr sz="1600" b="0" i="0">
                <a:solidFill>
                  <a:srgbClr val="FFFFFF"/>
                </a:solidFill>
                <a:latin typeface="Calibri"/>
              </a:rPr>
              <a:t>John 16:12-15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24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Jeremiah 10:10</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10 </a:t>
            </a:r>
            <a:r>
              <a:rPr sz="3200" b="0" i="0">
                <a:solidFill>
                  <a:srgbClr val="171512"/>
                </a:solidFill>
                <a:latin typeface="Garamond"/>
              </a:rPr>
              <a:t>But the LORD is the true God; he is the living God and an everlasting King; at his wrath the earth quakes, and the nations cannot endure his indignation.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Deuteronomy 6:4</a:t>
            </a:r>
          </a:p>
          <a:p>
            <a:pPr algn="l">
              <a:lnSpc>
                <a:spcPct val="105000"/>
              </a:lnSpc>
              <a:spcBef>
                <a:spcPts val="600"/>
              </a:spcBef>
            </a:pPr>
            <a:r>
              <a:rPr sz="1600" b="0" i="0">
                <a:solidFill>
                  <a:srgbClr val="FFFFFF"/>
                </a:solidFill>
                <a:latin typeface="Calibri"/>
              </a:rPr>
              <a:t>Leviticus 19:2</a:t>
            </a:r>
          </a:p>
          <a:p>
            <a:pPr algn="l">
              <a:lnSpc>
                <a:spcPct val="105000"/>
              </a:lnSpc>
              <a:spcBef>
                <a:spcPts val="600"/>
              </a:spcBef>
            </a:pPr>
            <a:r>
              <a:rPr sz="1600" b="0" i="0">
                <a:solidFill>
                  <a:srgbClr val="FFFFFF"/>
                </a:solidFill>
                <a:latin typeface="Calibri"/>
              </a:rPr>
              <a:t>Matthew 28:19</a:t>
            </a:r>
          </a:p>
          <a:p>
            <a:pPr algn="l">
              <a:lnSpc>
                <a:spcPct val="105000"/>
              </a:lnSpc>
              <a:spcBef>
                <a:spcPts val="600"/>
              </a:spcBef>
            </a:pPr>
            <a:r>
              <a:rPr sz="1600" b="0" i="0">
                <a:solidFill>
                  <a:srgbClr val="FFFFFF"/>
                </a:solidFill>
                <a:latin typeface="Calibri"/>
              </a:rPr>
              <a:t>John 17:3</a:t>
            </a:r>
          </a:p>
          <a:p>
            <a:pPr algn="l">
              <a:lnSpc>
                <a:spcPct val="105000"/>
              </a:lnSpc>
              <a:spcBef>
                <a:spcPts val="600"/>
              </a:spcBef>
            </a:pPr>
            <a:r>
              <a:rPr sz="1600" b="0" i="0">
                <a:solidFill>
                  <a:srgbClr val="FFFFFF"/>
                </a:solidFill>
                <a:latin typeface="Calibri"/>
              </a:rPr>
              <a:t>Hebrews 9:14</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ofile-ink.png"/>
          <p:cNvPicPr>
            <a:picLocks noChangeAspect="1"/>
          </p:cNvPicPr>
          <p:nvPr/>
        </p:nvPicPr>
        <p:blipFill>
          <a:blip r:embed="rId2"/>
          <a:stretch>
            <a:fillRect/>
          </a:stretch>
        </p:blipFill>
        <p:spPr>
          <a:xfrm>
            <a:off x="8351215" y="1188720"/>
            <a:ext cx="3762410"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III: The Holy Spirit</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He comforts, sustains and empowers the faithful and guides them into all truth.</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24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white.png"/>
          <p:cNvPicPr>
            <a:picLocks noChangeAspect="1"/>
          </p:cNvPicPr>
          <p:nvPr/>
        </p:nvPicPr>
        <p:blipFill>
          <a:blip r:embed="rId2"/>
          <a:stretch>
            <a:fillRect/>
          </a:stretch>
        </p:blipFill>
        <p:spPr>
          <a:xfrm>
            <a:off x="7985455" y="1005840"/>
            <a:ext cx="4588446"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25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Where is the truth about salvation to be found?</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25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Where is the truth about salvation to be found?</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We believe the Holy Bible, Old and New Testaments, reveals the Word of God so far as it is necessary for our salvation.</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25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2 Timothy 3:16-17</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16 </a:t>
            </a:r>
            <a:r>
              <a:rPr sz="3200" b="0" i="0">
                <a:solidFill>
                  <a:srgbClr val="171512"/>
                </a:solidFill>
                <a:latin typeface="Garamond"/>
              </a:rPr>
              <a:t>All Scripture is breathed out by God and profitable for teaching, for reproof, for correction, and for training in righteousness </a:t>
            </a:r>
            <a:r>
              <a:rPr sz="1600" b="1" i="0">
                <a:solidFill>
                  <a:srgbClr val="B8811A"/>
                </a:solidFill>
                <a:latin typeface="Garamond"/>
              </a:rPr>
              <a:t>17 </a:t>
            </a:r>
            <a:r>
              <a:rPr sz="3200" b="0" i="0">
                <a:solidFill>
                  <a:srgbClr val="171512"/>
                </a:solidFill>
                <a:latin typeface="Garamond"/>
              </a:rPr>
              <a:t>so that the man of God may be complete, equipped for every good work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Psalm 119:105, 130</a:t>
            </a:r>
          </a:p>
          <a:p>
            <a:pPr algn="l">
              <a:lnSpc>
                <a:spcPct val="105000"/>
              </a:lnSpc>
              <a:spcBef>
                <a:spcPts val="600"/>
              </a:spcBef>
            </a:pPr>
            <a:r>
              <a:rPr sz="1600" b="0" i="0">
                <a:solidFill>
                  <a:srgbClr val="FFFFFF"/>
                </a:solidFill>
                <a:latin typeface="Calibri"/>
              </a:rPr>
              <a:t>Matthew 4:1-4</a:t>
            </a:r>
          </a:p>
          <a:p>
            <a:pPr algn="l">
              <a:lnSpc>
                <a:spcPct val="105000"/>
              </a:lnSpc>
              <a:spcBef>
                <a:spcPts val="600"/>
              </a:spcBef>
            </a:pPr>
            <a:r>
              <a:rPr sz="1600" b="0" i="0">
                <a:solidFill>
                  <a:srgbClr val="FFFFFF"/>
                </a:solidFill>
                <a:latin typeface="Calibri"/>
              </a:rPr>
              <a:t>2 Thessalonians 2:15</a:t>
            </a:r>
          </a:p>
          <a:p>
            <a:pPr algn="l">
              <a:lnSpc>
                <a:spcPct val="105000"/>
              </a:lnSpc>
              <a:spcBef>
                <a:spcPts val="600"/>
              </a:spcBef>
            </a:pPr>
            <a:r>
              <a:rPr sz="1600" b="0" i="0">
                <a:solidFill>
                  <a:srgbClr val="FFFFFF"/>
                </a:solidFill>
                <a:latin typeface="Calibri"/>
              </a:rPr>
              <a:t>Confession of Faith, Article IV</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25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desk-ink.png"/>
          <p:cNvPicPr>
            <a:picLocks noChangeAspect="1"/>
          </p:cNvPicPr>
          <p:nvPr/>
        </p:nvPicPr>
        <p:blipFill>
          <a:blip r:embed="rId2"/>
          <a:stretch>
            <a:fillRect/>
          </a:stretch>
        </p:blipFill>
        <p:spPr>
          <a:xfrm>
            <a:off x="8351215" y="1188720"/>
            <a:ext cx="4144403"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IV: The Holy Bible</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We believe the Holy Bible, Old and New Testaments, reveals the Word of God so far as it is necessary for our salvation.</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25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white.png"/>
          <p:cNvPicPr>
            <a:picLocks noChangeAspect="1"/>
          </p:cNvPicPr>
          <p:nvPr/>
        </p:nvPicPr>
        <p:blipFill>
          <a:blip r:embed="rId2"/>
          <a:stretch>
            <a:fillRect/>
          </a:stretch>
        </p:blipFill>
        <p:spPr>
          <a:xfrm>
            <a:off x="7985455" y="1005840"/>
            <a:ext cx="4475747"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26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How must we receive Scripture?</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26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QUESTION AND ANSWER</a:t>
            </a:r>
          </a:p>
        </p:txBody>
      </p:sp>
      <p:sp>
        <p:nvSpPr>
          <p:cNvPr id="6" name="TextBox 5"/>
          <p:cNvSpPr txBox="1"/>
          <p:nvPr/>
        </p:nvSpPr>
        <p:spPr>
          <a:xfrm>
            <a:off x="914400" y="137160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Q.</a:t>
            </a:r>
          </a:p>
        </p:txBody>
      </p:sp>
      <p:sp>
        <p:nvSpPr>
          <p:cNvPr id="7" name="TextBox 6"/>
          <p:cNvSpPr txBox="1"/>
          <p:nvPr/>
        </p:nvSpPr>
        <p:spPr>
          <a:xfrm>
            <a:off x="1737360" y="1371600"/>
            <a:ext cx="9539935" cy="1280160"/>
          </a:xfrm>
          <a:prstGeom prst="rect">
            <a:avLst/>
          </a:prstGeom>
          <a:noFill/>
        </p:spPr>
        <p:txBody>
          <a:bodyPr wrap="square" anchor="t" lIns="0" rIns="0" tIns="0" bIns="0">
            <a:spAutoFit/>
          </a:bodyPr>
          <a:lstStyle/>
          <a:p>
            <a:pPr algn="l">
              <a:lnSpc>
                <a:spcPct val="115000"/>
              </a:lnSpc>
            </a:pPr>
            <a:r>
              <a:rPr sz="3400" b="0" i="0">
                <a:solidFill>
                  <a:srgbClr val="171512"/>
                </a:solidFill>
                <a:latin typeface="Garamond"/>
              </a:rPr>
              <a:t>How must we receive Scripture?</a:t>
            </a:r>
          </a:p>
        </p:txBody>
      </p:sp>
      <p:grpSp>
        <p:nvGrpSpPr>
          <p:cNvPr id="11" name="Group 10"/>
          <p:cNvGrpSpPr/>
          <p:nvPr/>
        </p:nvGrpSpPr>
        <p:grpSpPr>
          <a:xfrm>
            <a:off x="914400" y="2788920"/>
            <a:ext cx="10545775" cy="3108960"/>
            <a:chOff x="914400" y="2788920"/>
            <a:chExt cx="10545775" cy="3108960"/>
          </a:xfrm>
        </p:grpSpPr>
        <p:cxnSp>
          <p:nvCxnSpPr>
            <p:cNvPr id="8" name="Connector 7"/>
            <p:cNvCxnSpPr/>
            <p:nvPr/>
          </p:nvCxnSpPr>
          <p:spPr>
            <a:xfrm>
              <a:off x="914400" y="2788920"/>
              <a:ext cx="10545775" cy="0"/>
            </a:xfrm>
            <a:prstGeom prst="line">
              <a:avLst/>
            </a:prstGeom>
            <a:ln w="12700">
              <a:solidFill>
                <a:srgbClr val="B8811A"/>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914400" y="3154680"/>
              <a:ext cx="731520" cy="914400"/>
            </a:xfrm>
            <a:prstGeom prst="rect">
              <a:avLst/>
            </a:prstGeom>
            <a:noFill/>
          </p:spPr>
          <p:txBody>
            <a:bodyPr wrap="square" anchor="t" lIns="0" rIns="0" tIns="0" bIns="0">
              <a:spAutoFit/>
            </a:bodyPr>
            <a:lstStyle/>
            <a:p>
              <a:pPr algn="l">
                <a:lnSpc>
                  <a:spcPct val="115000"/>
                </a:lnSpc>
              </a:pPr>
              <a:r>
                <a:rPr sz="3400" b="0" i="1">
                  <a:solidFill>
                    <a:srgbClr val="B8811A"/>
                  </a:solidFill>
                  <a:latin typeface="Garamond"/>
                </a:rPr>
                <a:t>A.</a:t>
              </a:r>
            </a:p>
          </p:txBody>
        </p:sp>
        <p:sp>
          <p:nvSpPr>
            <p:cNvPr id="10" name="TextBox 9"/>
            <p:cNvSpPr txBox="1"/>
            <p:nvPr/>
          </p:nvSpPr>
          <p:spPr>
            <a:xfrm>
              <a:off x="1737360" y="3154680"/>
              <a:ext cx="9539935" cy="2743200"/>
            </a:xfrm>
            <a:prstGeom prst="rect">
              <a:avLst/>
            </a:prstGeom>
            <a:noFill/>
          </p:spPr>
          <p:txBody>
            <a:bodyPr wrap="square" anchor="t" lIns="0" rIns="0" tIns="0" bIns="0">
              <a:spAutoFit/>
            </a:bodyPr>
            <a:lstStyle/>
            <a:p>
              <a:pPr algn="l">
                <a:lnSpc>
                  <a:spcPct val="120000"/>
                </a:lnSpc>
              </a:pPr>
              <a:r>
                <a:rPr sz="3000" b="0" i="0">
                  <a:solidFill>
                    <a:srgbClr val="171512"/>
                  </a:solidFill>
                  <a:latin typeface="Garamond"/>
                </a:rPr>
                <a:t>The Holy Bible is to be received through the Holy Spirit as the true rule and guide for faith and practice.</a:t>
              </a:r>
            </a:p>
          </p:txBody>
        </p:sp>
      </p:grpSp>
      <p:sp>
        <p:nvSpPr>
          <p:cNvPr id="12" name="TextBox 11"/>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26 OF 77</a:t>
            </a:r>
          </a:p>
        </p:txBody>
      </p:sp>
      <p:sp>
        <p:nvSpPr>
          <p:cNvPr id="13" name="TextBox 12"/>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73152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23444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SCRIPTURE</a:t>
            </a:r>
          </a:p>
        </p:txBody>
      </p:sp>
      <p:sp>
        <p:nvSpPr>
          <p:cNvPr id="5" name="TextBox 4"/>
          <p:cNvSpPr txBox="1"/>
          <p:nvPr/>
        </p:nvSpPr>
        <p:spPr>
          <a:xfrm>
            <a:off x="731520" y="1280160"/>
            <a:ext cx="6949440" cy="4389120"/>
          </a:xfrm>
          <a:prstGeom prst="rect">
            <a:avLst/>
          </a:prstGeom>
          <a:noFill/>
        </p:spPr>
        <p:txBody>
          <a:bodyPr wrap="square" anchor="ctr" lIns="0" rIns="0" tIns="0" bIns="0">
            <a:spAutoFit/>
          </a:bodyPr>
          <a:lstStyle/>
          <a:p>
            <a:pPr algn="l">
              <a:lnSpc>
                <a:spcPct val="120000"/>
              </a:lnSpc>
            </a:pPr>
            <a:r>
              <a:rPr sz="3000" b="0" i="0">
                <a:solidFill>
                  <a:srgbClr val="171512"/>
                </a:solidFill>
                <a:latin typeface="Garamond"/>
              </a:rPr>
              <a:t>James 1:21-22</a:t>
            </a:r>
          </a:p>
          <a:p>
            <a:pPr algn="l">
              <a:lnSpc>
                <a:spcPct val="120000"/>
              </a:lnSpc>
              <a:spcBef>
                <a:spcPts val="1200"/>
              </a:spcBef>
            </a:pPr>
            <a:r>
              <a:rPr sz="3000" b="0" i="0">
                <a:solidFill>
                  <a:srgbClr val="171512"/>
                </a:solidFill>
                <a:latin typeface="Garamond"/>
              </a:rPr>
              <a:t/>
            </a:r>
            <a:r>
              <a:rPr sz="1600" b="1" i="0">
                <a:solidFill>
                  <a:srgbClr val="B8811A"/>
                </a:solidFill>
                <a:latin typeface="Garamond"/>
              </a:rPr>
              <a:t>21 </a:t>
            </a:r>
            <a:r>
              <a:rPr sz="3200" b="0" i="0">
                <a:solidFill>
                  <a:srgbClr val="171512"/>
                </a:solidFill>
                <a:latin typeface="Garamond"/>
              </a:rPr>
              <a:t>Therefore, having put aside all filth and excess of evil, receive with gentleness the implanted word that is able to save your souls. </a:t>
            </a:r>
            <a:r>
              <a:rPr sz="1600" b="1" i="0">
                <a:solidFill>
                  <a:srgbClr val="B8811A"/>
                </a:solidFill>
                <a:latin typeface="Garamond"/>
              </a:rPr>
              <a:t>22 </a:t>
            </a:r>
            <a:r>
              <a:rPr sz="3200" b="0" i="0">
                <a:solidFill>
                  <a:srgbClr val="171512"/>
                </a:solidFill>
                <a:latin typeface="Garamond"/>
              </a:rPr>
              <a:t>Be doers of the word and not hearers only, deceiving yourselves. </a:t>
            </a:r>
          </a:p>
        </p:txBody>
      </p:sp>
      <p:sp>
        <p:nvSpPr>
          <p:cNvPr id="6" name="TextBox 5"/>
          <p:cNvSpPr txBox="1"/>
          <p:nvPr/>
        </p:nvSpPr>
        <p:spPr>
          <a:xfrm>
            <a:off x="731520" y="5897880"/>
            <a:ext cx="694944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ANSELM PROJECT BIBLE</a:t>
            </a:r>
          </a:p>
        </p:txBody>
      </p:sp>
      <p:sp>
        <p:nvSpPr>
          <p:cNvPr id="7" name="Rectangle 6"/>
          <p:cNvSpPr/>
          <p:nvPr/>
        </p:nvSpPr>
        <p:spPr>
          <a:xfrm>
            <a:off x="8321040" y="0"/>
            <a:ext cx="387065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778240" y="731520"/>
            <a:ext cx="3047695" cy="274320"/>
          </a:xfrm>
          <a:prstGeom prst="rect">
            <a:avLst/>
          </a:prstGeom>
          <a:noFill/>
        </p:spPr>
        <p:txBody>
          <a:bodyPr wrap="square" anchor="t" lIns="0" rIns="0" tIns="0" bIns="0">
            <a:spAutoFit/>
          </a:bodyPr>
          <a:lstStyle/>
          <a:p>
            <a:pPr algn="l">
              <a:lnSpc>
                <a:spcPct val="115000"/>
              </a:lnSpc>
            </a:pPr>
            <a:r>
              <a:rPr sz="1100" b="1" i="0">
                <a:solidFill>
                  <a:srgbClr val="E0A526"/>
                </a:solidFill>
                <a:latin typeface="Calibri"/>
              </a:rPr>
              <a:t>ALSO CITED</a:t>
            </a:r>
          </a:p>
        </p:txBody>
      </p:sp>
      <p:sp>
        <p:nvSpPr>
          <p:cNvPr id="9" name="TextBox 8"/>
          <p:cNvSpPr txBox="1"/>
          <p:nvPr/>
        </p:nvSpPr>
        <p:spPr>
          <a:xfrm>
            <a:off x="8778240" y="1234440"/>
            <a:ext cx="3047695" cy="4937760"/>
          </a:xfrm>
          <a:prstGeom prst="rect">
            <a:avLst/>
          </a:prstGeom>
          <a:noFill/>
        </p:spPr>
        <p:txBody>
          <a:bodyPr wrap="square" anchor="t" lIns="0" rIns="0" tIns="0" bIns="0">
            <a:spAutoFit/>
          </a:bodyPr>
          <a:lstStyle/>
          <a:p>
            <a:pPr algn="l">
              <a:lnSpc>
                <a:spcPct val="105000"/>
              </a:lnSpc>
            </a:pPr>
            <a:r>
              <a:rPr sz="1600" b="0" i="0">
                <a:solidFill>
                  <a:srgbClr val="FFFFFF"/>
                </a:solidFill>
                <a:latin typeface="Calibri"/>
              </a:rPr>
              <a:t>Proverbs 30:5-6</a:t>
            </a:r>
          </a:p>
          <a:p>
            <a:pPr algn="l">
              <a:lnSpc>
                <a:spcPct val="105000"/>
              </a:lnSpc>
              <a:spcBef>
                <a:spcPts val="600"/>
              </a:spcBef>
            </a:pPr>
            <a:r>
              <a:rPr sz="1600" b="0" i="0">
                <a:solidFill>
                  <a:srgbClr val="FFFFFF"/>
                </a:solidFill>
                <a:latin typeface="Calibri"/>
              </a:rPr>
              <a:t>1 Peter 1:23-25</a:t>
            </a:r>
          </a:p>
          <a:p>
            <a:pPr algn="l">
              <a:lnSpc>
                <a:spcPct val="105000"/>
              </a:lnSpc>
              <a:spcBef>
                <a:spcPts val="600"/>
              </a:spcBef>
            </a:pPr>
            <a:r>
              <a:rPr sz="1600" b="0" i="0">
                <a:solidFill>
                  <a:srgbClr val="FFFFFF"/>
                </a:solidFill>
                <a:latin typeface="Calibri"/>
              </a:rPr>
              <a:t>2 Timothy 3:16-17</a:t>
            </a:r>
          </a:p>
          <a:p>
            <a:pPr algn="l">
              <a:lnSpc>
                <a:spcPct val="105000"/>
              </a:lnSpc>
              <a:spcBef>
                <a:spcPts val="600"/>
              </a:spcBef>
            </a:pPr>
            <a:r>
              <a:rPr sz="1600" b="0" i="0">
                <a:solidFill>
                  <a:srgbClr val="FFFFFF"/>
                </a:solidFill>
                <a:latin typeface="Calibri"/>
              </a:rPr>
              <a:t>Confession of Faith, Article IV</a:t>
            </a:r>
          </a:p>
          <a:p>
            <a:pPr algn="l">
              <a:lnSpc>
                <a:spcPct val="105000"/>
              </a:lnSpc>
              <a:spcBef>
                <a:spcPts val="600"/>
              </a:spcBef>
            </a:pPr>
            <a:r>
              <a:rPr sz="1600" b="0" i="0">
                <a:solidFill>
                  <a:srgbClr val="FFFFFF"/>
                </a:solidFill>
                <a:latin typeface="Calibri"/>
              </a:rPr>
              <a:t>James 1:21-25</a:t>
            </a:r>
          </a:p>
        </p:txBody>
      </p:sp>
      <p:sp>
        <p:nvSpPr>
          <p:cNvPr id="10" name="TextBox 9"/>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26 OF 77</a:t>
            </a:r>
          </a:p>
        </p:txBody>
      </p:sp>
      <p:sp>
        <p:nvSpPr>
          <p:cNvPr id="11" name="TextBox 10"/>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slides/slide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5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ayer-ink.png"/>
          <p:cNvPicPr>
            <a:picLocks noChangeAspect="1"/>
          </p:cNvPicPr>
          <p:nvPr/>
        </p:nvPicPr>
        <p:blipFill>
          <a:blip r:embed="rId2"/>
          <a:stretch>
            <a:fillRect/>
          </a:stretch>
        </p:blipFill>
        <p:spPr>
          <a:xfrm>
            <a:off x="8351215" y="1188720"/>
            <a:ext cx="4042611" cy="5120640"/>
          </a:xfrm>
          <a:prstGeom prst="rect">
            <a:avLst/>
          </a:prstGeom>
        </p:spPr>
      </p:pic>
      <p:sp>
        <p:nvSpPr>
          <p:cNvPr id="4" name="Rectangle 3"/>
          <p:cNvSpPr/>
          <p:nvPr/>
        </p:nvSpPr>
        <p:spPr>
          <a:xfrm>
            <a:off x="0" y="0"/>
            <a:ext cx="320040" cy="6858000"/>
          </a:xfrm>
          <a:prstGeom prst="rect">
            <a:avLst/>
          </a:prstGeom>
          <a:solidFill>
            <a:srgbClr val="E0A5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914400" y="832104"/>
            <a:ext cx="365760" cy="1905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731520"/>
            <a:ext cx="5486400" cy="274320"/>
          </a:xfrm>
          <a:prstGeom prst="rect">
            <a:avLst/>
          </a:prstGeom>
          <a:noFill/>
        </p:spPr>
        <p:txBody>
          <a:bodyPr wrap="square" anchor="t" lIns="0" rIns="0" tIns="0" bIns="0">
            <a:spAutoFit/>
          </a:bodyPr>
          <a:lstStyle/>
          <a:p>
            <a:pPr algn="l">
              <a:lnSpc>
                <a:spcPct val="115000"/>
              </a:lnSpc>
            </a:pPr>
            <a:r>
              <a:rPr sz="1100" b="1" i="0">
                <a:solidFill>
                  <a:srgbClr val="006DB6"/>
                </a:solidFill>
                <a:latin typeface="Calibri"/>
              </a:rPr>
              <a:t>CONFESSION OF FAITH</a:t>
            </a:r>
          </a:p>
        </p:txBody>
      </p:sp>
      <p:sp>
        <p:nvSpPr>
          <p:cNvPr id="7" name="TextBox 6"/>
          <p:cNvSpPr txBox="1"/>
          <p:nvPr/>
        </p:nvSpPr>
        <p:spPr>
          <a:xfrm>
            <a:off x="914400" y="1280160"/>
            <a:ext cx="7315200" cy="4389120"/>
          </a:xfrm>
          <a:prstGeom prst="rect">
            <a:avLst/>
          </a:prstGeom>
          <a:noFill/>
        </p:spPr>
        <p:txBody>
          <a:bodyPr wrap="square" anchor="ctr" lIns="0" rIns="0" tIns="0" bIns="0">
            <a:spAutoFit/>
          </a:bodyPr>
          <a:lstStyle/>
          <a:p>
            <a:pPr algn="l">
              <a:lnSpc>
                <a:spcPct val="125000"/>
              </a:lnSpc>
            </a:pPr>
            <a:r>
              <a:rPr sz="2600" b="0" i="0">
                <a:solidFill>
                  <a:srgbClr val="171512"/>
                </a:solidFill>
                <a:latin typeface="Garamond"/>
              </a:rPr>
              <a:t>Article IV: The Holy Bible</a:t>
            </a:r>
          </a:p>
          <a:p>
            <a:pPr algn="l">
              <a:lnSpc>
                <a:spcPct val="125000"/>
              </a:lnSpc>
              <a:spcBef>
                <a:spcPts val="1400"/>
              </a:spcBef>
            </a:pPr>
            <a:r>
              <a:rPr sz="2600" b="0" i="0">
                <a:solidFill>
                  <a:srgbClr val="171512"/>
                </a:solidFill>
                <a:latin typeface="Garamond"/>
              </a:rPr>
              <a:t/>
            </a:r>
            <a:r>
              <a:rPr sz="3600" b="0" i="0">
                <a:solidFill>
                  <a:srgbClr val="171512"/>
                </a:solidFill>
                <a:latin typeface="Garamond"/>
              </a:rPr>
              <a:t>It is to be received through the Holy Spirit as the true rule and guide for faith and practice.</a:t>
            </a:r>
          </a:p>
        </p:txBody>
      </p:sp>
      <p:sp>
        <p:nvSpPr>
          <p:cNvPr id="8" name="TextBox 7"/>
          <p:cNvSpPr txBox="1"/>
          <p:nvPr/>
        </p:nvSpPr>
        <p:spPr>
          <a:xfrm>
            <a:off x="914400" y="5897880"/>
            <a:ext cx="8229600"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CONFESSION OF FAITH, GLOBAL METHODIST CHURCH BOOK OF DOCTRINES AND DISCIPLINE ¶106</a:t>
            </a:r>
          </a:p>
        </p:txBody>
      </p:sp>
      <p:sp>
        <p:nvSpPr>
          <p:cNvPr id="9" name="TextBox 8"/>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57534E"/>
                </a:solidFill>
                <a:latin typeface="Calibri"/>
              </a:rPr>
              <a:t>QUESTION 26 OF 77</a:t>
            </a:r>
          </a:p>
        </p:txBody>
      </p:sp>
      <p:sp>
        <p:nvSpPr>
          <p:cNvPr id="10" name="TextBox 9"/>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57534E"/>
                </a:solidFill>
                <a:latin typeface="Calibri"/>
              </a:rPr>
              <a:t>methodistcatechism.com</a:t>
            </a:r>
          </a:p>
        </p:txBody>
      </p:sp>
    </p:spTree>
  </p:cSld>
  <p:clrMapOvr>
    <a:masterClrMapping/>
  </p:clrMapOvr>
  <p:transition spd="med">
    <p:fade/>
  </p:transition>
</p:sld>
</file>

<file path=ppt/slides/slide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06DB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preaching-white.png"/>
          <p:cNvPicPr>
            <a:picLocks noChangeAspect="1"/>
          </p:cNvPicPr>
          <p:nvPr/>
        </p:nvPicPr>
        <p:blipFill>
          <a:blip r:embed="rId2"/>
          <a:stretch>
            <a:fillRect/>
          </a:stretch>
        </p:blipFill>
        <p:spPr>
          <a:xfrm>
            <a:off x="7985455" y="1005840"/>
            <a:ext cx="3091632" cy="5669280"/>
          </a:xfrm>
          <a:prstGeom prst="rect">
            <a:avLst/>
          </a:prstGeom>
        </p:spPr>
      </p:pic>
      <p:sp>
        <p:nvSpPr>
          <p:cNvPr id="4" name="TextBox 3"/>
          <p:cNvSpPr txBox="1"/>
          <p:nvPr/>
        </p:nvSpPr>
        <p:spPr>
          <a:xfrm>
            <a:off x="731520" y="822960"/>
            <a:ext cx="10728655" cy="365760"/>
          </a:xfrm>
          <a:prstGeom prst="rect">
            <a:avLst/>
          </a:prstGeom>
          <a:noFill/>
        </p:spPr>
        <p:txBody>
          <a:bodyPr wrap="square" anchor="t" lIns="0" rIns="0" tIns="0" bIns="0">
            <a:spAutoFit/>
          </a:bodyPr>
          <a:lstStyle/>
          <a:p>
            <a:pPr algn="l">
              <a:lnSpc>
                <a:spcPct val="115000"/>
              </a:lnSpc>
            </a:pPr>
            <a:r>
              <a:rPr sz="1200" b="1" i="0">
                <a:solidFill>
                  <a:srgbClr val="E0A526"/>
                </a:solidFill>
                <a:latin typeface="Calibri"/>
              </a:rPr>
              <a:t>QUESTION 27 · ECUMENICAL AFFIRMATIONS</a:t>
            </a:r>
          </a:p>
        </p:txBody>
      </p:sp>
      <p:sp>
        <p:nvSpPr>
          <p:cNvPr id="5" name="TextBox 4"/>
          <p:cNvSpPr txBox="1"/>
          <p:nvPr/>
        </p:nvSpPr>
        <p:spPr>
          <a:xfrm>
            <a:off x="731520" y="1463040"/>
            <a:ext cx="7863840" cy="3291840"/>
          </a:xfrm>
          <a:prstGeom prst="rect">
            <a:avLst/>
          </a:prstGeom>
          <a:noFill/>
        </p:spPr>
        <p:txBody>
          <a:bodyPr wrap="square" anchor="ctr" lIns="0" rIns="0" tIns="0" bIns="0">
            <a:spAutoFit/>
          </a:bodyPr>
          <a:lstStyle/>
          <a:p>
            <a:pPr algn="l">
              <a:lnSpc>
                <a:spcPct val="105000"/>
              </a:lnSpc>
            </a:pPr>
            <a:r>
              <a:rPr sz="5400" b="0" i="0">
                <a:solidFill>
                  <a:srgbClr val="FFFFFF"/>
                </a:solidFill>
                <a:latin typeface="Garamond"/>
              </a:rPr>
              <a:t>Do you believe in the church?</a:t>
            </a:r>
          </a:p>
        </p:txBody>
      </p:sp>
      <p:sp>
        <p:nvSpPr>
          <p:cNvPr id="6" name="TextBox 5"/>
          <p:cNvSpPr txBox="1"/>
          <p:nvPr/>
        </p:nvSpPr>
        <p:spPr>
          <a:xfrm>
            <a:off x="731520" y="5120640"/>
            <a:ext cx="7863840" cy="548640"/>
          </a:xfrm>
          <a:prstGeom prst="rect">
            <a:avLst/>
          </a:prstGeom>
          <a:noFill/>
        </p:spPr>
        <p:txBody>
          <a:bodyPr wrap="square" anchor="t" lIns="0" rIns="0" tIns="0" bIns="0">
            <a:spAutoFit/>
          </a:bodyPr>
          <a:lstStyle/>
          <a:p>
            <a:pPr algn="l">
              <a:lnSpc>
                <a:spcPct val="115000"/>
              </a:lnSpc>
            </a:pPr>
            <a:r>
              <a:rPr sz="2000" b="0" i="1">
                <a:solidFill>
                  <a:srgbClr val="E0A526"/>
                </a:solidFill>
                <a:latin typeface="Garamond"/>
              </a:rPr>
              <a:t>Catechism for the Global Methodist Church</a:t>
            </a:r>
          </a:p>
        </p:txBody>
      </p:sp>
      <p:sp>
        <p:nvSpPr>
          <p:cNvPr id="7" name="TextBox 6"/>
          <p:cNvSpPr txBox="1"/>
          <p:nvPr/>
        </p:nvSpPr>
        <p:spPr>
          <a:xfrm>
            <a:off x="731520" y="6355080"/>
            <a:ext cx="6095847" cy="274320"/>
          </a:xfrm>
          <a:prstGeom prst="rect">
            <a:avLst/>
          </a:prstGeom>
          <a:noFill/>
        </p:spPr>
        <p:txBody>
          <a:bodyPr wrap="square" anchor="t" lIns="0" rIns="0" tIns="0" bIns="0">
            <a:spAutoFit/>
          </a:bodyPr>
          <a:lstStyle/>
          <a:p>
            <a:pPr algn="l">
              <a:lnSpc>
                <a:spcPct val="115000"/>
              </a:lnSpc>
            </a:pPr>
            <a:r>
              <a:rPr sz="900" b="0" i="0">
                <a:solidFill>
                  <a:srgbClr val="BFDAEE"/>
                </a:solidFill>
                <a:latin typeface="Calibri"/>
              </a:rPr>
              <a:t>QUESTION 27 OF 77</a:t>
            </a:r>
          </a:p>
        </p:txBody>
      </p:sp>
      <p:sp>
        <p:nvSpPr>
          <p:cNvPr id="8" name="TextBox 7"/>
          <p:cNvSpPr txBox="1"/>
          <p:nvPr/>
        </p:nvSpPr>
        <p:spPr>
          <a:xfrm>
            <a:off x="6095847" y="6355080"/>
            <a:ext cx="5364327" cy="274320"/>
          </a:xfrm>
          <a:prstGeom prst="rect">
            <a:avLst/>
          </a:prstGeom>
          <a:noFill/>
        </p:spPr>
        <p:txBody>
          <a:bodyPr wrap="square" anchor="t" lIns="0" rIns="0" tIns="0" bIns="0">
            <a:spAutoFit/>
          </a:bodyPr>
          <a:lstStyle/>
          <a:p>
            <a:pPr algn="r">
              <a:lnSpc>
                <a:spcPct val="115000"/>
              </a:lnSpc>
            </a:pPr>
            <a:r>
              <a:rPr sz="900" b="0" i="0">
                <a:solidFill>
                  <a:srgbClr val="BFDAEE"/>
                </a:solidFill>
                <a:latin typeface="Calibri"/>
              </a:rPr>
              <a:t>methodistcatechism.com</a:t>
            </a:r>
          </a:p>
        </p:txBody>
      </p:sp>
    </p:spTree>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